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 autoCompressPictures="0">
  <p:sldMasterIdLst>
    <p:sldMasterId id="2147483675" r:id="rId1"/>
    <p:sldMasterId id="2147483786" r:id="rId2"/>
  </p:sldMasterIdLst>
  <p:notesMasterIdLst>
    <p:notesMasterId r:id="rId15"/>
  </p:notesMasterIdLst>
  <p:handoutMasterIdLst>
    <p:handoutMasterId r:id="rId16"/>
  </p:handoutMasterIdLst>
  <p:sldIdLst>
    <p:sldId id="261" r:id="rId3"/>
    <p:sldId id="307" r:id="rId4"/>
    <p:sldId id="298" r:id="rId5"/>
    <p:sldId id="297" r:id="rId6"/>
    <p:sldId id="300" r:id="rId7"/>
    <p:sldId id="306" r:id="rId8"/>
    <p:sldId id="301" r:id="rId9"/>
    <p:sldId id="302" r:id="rId10"/>
    <p:sldId id="303" r:id="rId11"/>
    <p:sldId id="304" r:id="rId12"/>
    <p:sldId id="305" r:id="rId13"/>
    <p:sldId id="270" r:id="rId14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F9F9F7"/>
    <a:srgbClr val="FFFF00"/>
    <a:srgbClr val="887F6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Objects="1">
      <p:cViewPr>
        <p:scale>
          <a:sx n="69" d="100"/>
          <a:sy n="69" d="100"/>
        </p:scale>
        <p:origin x="-2760" y="-12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-109" charset="-52"/>
                <a:ea typeface="ＭＳ Ｐゴシック" pitchFamily="-109" charset="-128"/>
                <a:cs typeface="ＭＳ Ｐゴシック" pitchFamily="-109" charset="-128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pitchFamily="34" charset="0"/>
              </a:defRPr>
            </a:lvl1pPr>
          </a:lstStyle>
          <a:p>
            <a:pPr>
              <a:defRPr/>
            </a:pPr>
            <a:fld id="{690380FE-C6DA-45FE-92EF-63FEE2F924CA}" type="datetime1">
              <a:rPr lang="en-US"/>
              <a:pPr>
                <a:defRPr/>
              </a:pPr>
              <a:t>11/14/2016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-109" charset="-52"/>
                <a:ea typeface="ＭＳ Ｐゴシック" pitchFamily="-109" charset="-128"/>
                <a:cs typeface="ＭＳ Ｐゴシック" pitchFamily="-109" charset="-128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pitchFamily="34" charset="0"/>
              </a:defRPr>
            </a:lvl1pPr>
          </a:lstStyle>
          <a:p>
            <a:pPr>
              <a:defRPr/>
            </a:pPr>
            <a:fld id="{350719EA-47B2-472F-B00E-706B0FB44B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67105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-109" charset="-52"/>
                <a:ea typeface="ＭＳ Ｐゴシック" pitchFamily="-109" charset="-128"/>
                <a:cs typeface="ＭＳ Ｐゴシック" pitchFamily="-109" charset="-128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pitchFamily="34" charset="0"/>
              </a:defRPr>
            </a:lvl1pPr>
          </a:lstStyle>
          <a:p>
            <a:pPr>
              <a:defRPr/>
            </a:pPr>
            <a:fld id="{842263E4-9BF9-4B7B-9D7F-F72DE15A5AB6}" type="datetime1">
              <a:rPr lang="en-US"/>
              <a:pPr>
                <a:defRPr/>
              </a:pPr>
              <a:t>11/14/2016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-109" charset="-52"/>
                <a:ea typeface="ＭＳ Ｐゴシック" pitchFamily="-109" charset="-128"/>
                <a:cs typeface="ＭＳ Ｐゴシック" pitchFamily="-109" charset="-128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pitchFamily="34" charset="0"/>
              </a:defRPr>
            </a:lvl1pPr>
          </a:lstStyle>
          <a:p>
            <a:pPr>
              <a:defRPr/>
            </a:pPr>
            <a:fld id="{E1C23842-2C83-4604-A016-0D94822246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05123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65" charset="-128"/>
        <a:cs typeface="ＭＳ Ｐゴシック" pitchFamily="-65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65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65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65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65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7315200" y="0"/>
            <a:ext cx="1828800" cy="121920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400" y="2743202"/>
            <a:ext cx="7620000" cy="555625"/>
          </a:xfrm>
        </p:spPr>
        <p:txBody>
          <a:bodyPr anchor="t">
            <a:normAutofit/>
          </a:bodyPr>
          <a:lstStyle>
            <a:lvl1pPr>
              <a:defRPr sz="2400" cap="all">
                <a:solidFill>
                  <a:srgbClr val="887F6E"/>
                </a:solidFill>
              </a:defRPr>
            </a:lvl1pPr>
          </a:lstStyle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2"/>
          </p:nvPr>
        </p:nvSpPr>
        <p:spPr>
          <a:xfrm>
            <a:off x="3886200" y="5715000"/>
            <a:ext cx="5029200" cy="990600"/>
          </a:xfrm>
        </p:spPr>
        <p:txBody>
          <a:bodyPr/>
          <a:lstStyle>
            <a:lvl1pPr algn="r">
              <a:defRPr sz="1600"/>
            </a:lvl1pPr>
          </a:lstStyle>
          <a:p>
            <a:pPr lvl="0"/>
            <a:r>
              <a:rPr lang="en-GB" dirty="0" smtClean="0"/>
              <a:t>Click to edit Master text styles</a:t>
            </a:r>
          </a:p>
        </p:txBody>
      </p:sp>
      <p:sp>
        <p:nvSpPr>
          <p:cNvPr id="4" name="Subtitle 6"/>
          <p:cNvSpPr>
            <a:spLocks noGrp="1"/>
          </p:cNvSpPr>
          <p:nvPr>
            <p:ph type="subTitle" idx="1"/>
          </p:nvPr>
        </p:nvSpPr>
        <p:spPr>
          <a:xfrm>
            <a:off x="1295400" y="3298825"/>
            <a:ext cx="7620000" cy="457200"/>
          </a:xfrm>
        </p:spPr>
        <p:txBody>
          <a:bodyPr/>
          <a:lstStyle>
            <a:lvl1pPr algn="r">
              <a:defRPr sz="18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96655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143B5-6246-4319-8871-E36B32B4FFF4}" type="datetimeFigureOut">
              <a:rPr lang="en-GB" smtClean="0"/>
              <a:t>14/11/2016</a:t>
            </a:fld>
            <a:endParaRPr lang="en-GB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FC603-7ACE-4E74-9CBC-89614E4740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54326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143B5-6246-4319-8871-E36B32B4FFF4}" type="datetimeFigureOut">
              <a:rPr lang="en-GB" smtClean="0"/>
              <a:t>14/11/2016</a:t>
            </a:fld>
            <a:endParaRPr lang="en-GB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FC603-7ACE-4E74-9CBC-89614E4740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63288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143B5-6246-4319-8871-E36B32B4FFF4}" type="datetimeFigureOut">
              <a:rPr lang="en-GB" smtClean="0"/>
              <a:t>14/11/2016</a:t>
            </a:fld>
            <a:endParaRPr lang="en-GB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FC603-7ACE-4E74-9CBC-89614E4740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9690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143B5-6246-4319-8871-E36B32B4FFF4}" type="datetimeFigureOut">
              <a:rPr lang="en-GB" smtClean="0"/>
              <a:t>14/11/2016</a:t>
            </a:fld>
            <a:endParaRPr lang="en-GB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FC603-7ACE-4E74-9CBC-89614E4740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07883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143B5-6246-4319-8871-E36B32B4FFF4}" type="datetimeFigureOut">
              <a:rPr lang="en-GB" smtClean="0"/>
              <a:t>14/11/2016</a:t>
            </a:fld>
            <a:endParaRPr lang="en-GB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FC603-7ACE-4E74-9CBC-89614E4740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871595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143B5-6246-4319-8871-E36B32B4FFF4}" type="datetimeFigureOut">
              <a:rPr lang="en-GB" smtClean="0"/>
              <a:t>14/11/2016</a:t>
            </a:fld>
            <a:endParaRPr lang="en-GB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FC603-7ACE-4E74-9CBC-89614E4740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38336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143B5-6246-4319-8871-E36B32B4FFF4}" type="datetimeFigureOut">
              <a:rPr lang="en-GB" smtClean="0"/>
              <a:t>14/11/2016</a:t>
            </a:fld>
            <a:endParaRPr lang="en-GB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FC603-7ACE-4E74-9CBC-89614E4740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48839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2"/>
          </p:nvPr>
        </p:nvSpPr>
        <p:spPr>
          <a:xfrm>
            <a:off x="457200" y="1753200"/>
            <a:ext cx="8229600" cy="4410000"/>
          </a:xfrm>
        </p:spPr>
        <p:txBody>
          <a:bodyPr/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Footer - add copy here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4D2DC7-9628-4B08-97A5-3342205ED9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0020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Footer - add copy here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9415CE-A5DC-4126-AE7D-BC6481BD71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1719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1"/>
            <a:ext cx="8229600" cy="4373563"/>
          </a:xfrm>
        </p:spPr>
        <p:txBody>
          <a:bodyPr/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Footer - add copy here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CE6667-78CC-4B4C-A80D-589A21ED1A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7035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752601"/>
            <a:ext cx="8229600" cy="3505201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334000"/>
            <a:ext cx="8229600" cy="38100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dirty="0" smtClean="0"/>
              <a:t>Click to edit Master text styles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685800"/>
          </a:xfrm>
        </p:spPr>
        <p:txBody>
          <a:bodyPr/>
          <a:lstStyle/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Footer - add copy here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CC3F8B-72C2-4B6E-89B9-ACD001F430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305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GB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143B5-6246-4319-8871-E36B32B4FFF4}" type="datetimeFigureOut">
              <a:rPr lang="en-GB" smtClean="0"/>
              <a:t>14/11/2016</a:t>
            </a:fld>
            <a:endParaRPr lang="en-GB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FC603-7ACE-4E74-9CBC-89614E4740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10529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143B5-6246-4319-8871-E36B32B4FFF4}" type="datetimeFigureOut">
              <a:rPr lang="en-GB" smtClean="0"/>
              <a:t>14/11/2016</a:t>
            </a:fld>
            <a:endParaRPr lang="en-GB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FC603-7ACE-4E74-9CBC-89614E4740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07697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143B5-6246-4319-8871-E36B32B4FFF4}" type="datetimeFigureOut">
              <a:rPr lang="en-GB" smtClean="0"/>
              <a:t>14/11/2016</a:t>
            </a:fld>
            <a:endParaRPr lang="en-GB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FC603-7ACE-4E74-9CBC-89614E4740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88867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143B5-6246-4319-8871-E36B32B4FFF4}" type="datetimeFigureOut">
              <a:rPr lang="en-GB" smtClean="0"/>
              <a:t>14/11/2016</a:t>
            </a:fld>
            <a:endParaRPr lang="en-GB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FC603-7ACE-4E74-9CBC-89614E4740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38646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.xml"/><Relationship Id="rId3" Type="http://schemas.openxmlformats.org/officeDocument/2006/relationships/slideLayout" Target="../slideLayouts/slideLayout8.xml"/><Relationship Id="rId7" Type="http://schemas.openxmlformats.org/officeDocument/2006/relationships/slideLayout" Target="../slideLayouts/slideLayout12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11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15.xml"/><Relationship Id="rId4" Type="http://schemas.openxmlformats.org/officeDocument/2006/relationships/slideLayout" Target="../slideLayouts/slideLayout9.xml"/><Relationship Id="rId9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7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914400"/>
            <a:ext cx="82296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  <a:endParaRPr 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752601"/>
            <a:ext cx="8229600" cy="4373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53340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rgbClr val="887F6E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GB"/>
              <a:t>Footer - add copy here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24800" y="6356352"/>
            <a:ext cx="7620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900" smtClean="0">
                <a:solidFill>
                  <a:srgbClr val="887F6E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574178D3-6AF6-4C8F-A925-341F26DF9A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4" r:id="rId1"/>
    <p:sldLayoutId id="2147483780" r:id="rId2"/>
    <p:sldLayoutId id="2147483781" r:id="rId3"/>
    <p:sldLayoutId id="2147483782" r:id="rId4"/>
    <p:sldLayoutId id="2147483783" r:id="rId5"/>
  </p:sldLayoutIdLst>
  <p:hf hdr="0" ftr="0"/>
  <p:txStyles>
    <p:titleStyle>
      <a:lvl1pPr algn="r" defTabSz="457200" rtl="0" eaLnBrk="0" fontAlgn="base" hangingPunct="0">
        <a:spcBef>
          <a:spcPct val="0"/>
        </a:spcBef>
        <a:spcAft>
          <a:spcPct val="0"/>
        </a:spcAft>
        <a:defRPr sz="2200" b="1" kern="1200">
          <a:solidFill>
            <a:srgbClr val="FFFFFF"/>
          </a:solidFill>
          <a:latin typeface="Arial"/>
          <a:ea typeface="ＭＳ Ｐゴシック" pitchFamily="-65" charset="-128"/>
          <a:cs typeface="ＭＳ Ｐゴシック" pitchFamily="-106" charset="-128"/>
        </a:defRPr>
      </a:lvl1pPr>
      <a:lvl2pPr algn="r" defTabSz="457200" rtl="0" eaLnBrk="0" fontAlgn="base" hangingPunct="0">
        <a:spcBef>
          <a:spcPct val="0"/>
        </a:spcBef>
        <a:spcAft>
          <a:spcPct val="0"/>
        </a:spcAft>
        <a:defRPr sz="2200" b="1">
          <a:solidFill>
            <a:srgbClr val="FFFFFF"/>
          </a:solidFill>
          <a:latin typeface="Arial" pitchFamily="-65" charset="0"/>
          <a:ea typeface="ＭＳ Ｐゴシック" pitchFamily="-65" charset="-128"/>
          <a:cs typeface="ＭＳ Ｐゴシック" pitchFamily="-106" charset="-128"/>
        </a:defRPr>
      </a:lvl2pPr>
      <a:lvl3pPr algn="r" defTabSz="457200" rtl="0" eaLnBrk="0" fontAlgn="base" hangingPunct="0">
        <a:spcBef>
          <a:spcPct val="0"/>
        </a:spcBef>
        <a:spcAft>
          <a:spcPct val="0"/>
        </a:spcAft>
        <a:defRPr sz="2200" b="1">
          <a:solidFill>
            <a:srgbClr val="FFFFFF"/>
          </a:solidFill>
          <a:latin typeface="Arial" pitchFamily="-65" charset="0"/>
          <a:ea typeface="ＭＳ Ｐゴシック" pitchFamily="-65" charset="-128"/>
          <a:cs typeface="ＭＳ Ｐゴシック" pitchFamily="-106" charset="-128"/>
        </a:defRPr>
      </a:lvl3pPr>
      <a:lvl4pPr algn="r" defTabSz="457200" rtl="0" eaLnBrk="0" fontAlgn="base" hangingPunct="0">
        <a:spcBef>
          <a:spcPct val="0"/>
        </a:spcBef>
        <a:spcAft>
          <a:spcPct val="0"/>
        </a:spcAft>
        <a:defRPr sz="2200" b="1">
          <a:solidFill>
            <a:srgbClr val="FFFFFF"/>
          </a:solidFill>
          <a:latin typeface="Arial" pitchFamily="-65" charset="0"/>
          <a:ea typeface="ＭＳ Ｐゴシック" pitchFamily="-65" charset="-128"/>
          <a:cs typeface="ＭＳ Ｐゴシック" pitchFamily="-106" charset="-128"/>
        </a:defRPr>
      </a:lvl4pPr>
      <a:lvl5pPr algn="r" defTabSz="457200" rtl="0" eaLnBrk="0" fontAlgn="base" hangingPunct="0">
        <a:spcBef>
          <a:spcPct val="0"/>
        </a:spcBef>
        <a:spcAft>
          <a:spcPct val="0"/>
        </a:spcAft>
        <a:defRPr sz="2200" b="1">
          <a:solidFill>
            <a:srgbClr val="FFFFFF"/>
          </a:solidFill>
          <a:latin typeface="Arial" pitchFamily="-65" charset="0"/>
          <a:ea typeface="ＭＳ Ｐゴシック" pitchFamily="-65" charset="-128"/>
          <a:cs typeface="ＭＳ Ｐゴシック" pitchFamily="-106" charset="-128"/>
        </a:defRPr>
      </a:lvl5pPr>
      <a:lvl6pPr marL="457200" algn="r" defTabSz="457200" rtl="0" fontAlgn="base"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Arial" pitchFamily="-65" charset="0"/>
          <a:ea typeface="ＭＳ Ｐゴシック" pitchFamily="-65" charset="-128"/>
        </a:defRPr>
      </a:lvl6pPr>
      <a:lvl7pPr marL="914400" algn="r" defTabSz="457200" rtl="0" fontAlgn="base"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Arial" pitchFamily="-65" charset="0"/>
          <a:ea typeface="ＭＳ Ｐゴシック" pitchFamily="-65" charset="-128"/>
        </a:defRPr>
      </a:lvl7pPr>
      <a:lvl8pPr marL="1371600" algn="r" defTabSz="457200" rtl="0" fontAlgn="base"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Arial" pitchFamily="-65" charset="0"/>
          <a:ea typeface="ＭＳ Ｐゴシック" pitchFamily="-65" charset="-128"/>
        </a:defRPr>
      </a:lvl8pPr>
      <a:lvl9pPr marL="1828800" algn="r" defTabSz="457200" rtl="0" fontAlgn="base"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Arial" pitchFamily="-65" charset="0"/>
          <a:ea typeface="ＭＳ Ｐゴシック" pitchFamily="-65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defRPr sz="2200" kern="1200">
          <a:solidFill>
            <a:schemeClr val="tx1"/>
          </a:solidFill>
          <a:latin typeface="Arial"/>
          <a:ea typeface="ＭＳ Ｐゴシック" pitchFamily="-65" charset="-128"/>
          <a:cs typeface="ＭＳ Ｐゴシック" pitchFamily="-106" charset="-128"/>
        </a:defRPr>
      </a:lvl1pPr>
      <a:lvl2pPr marL="360363" indent="-360363" algn="l" defTabSz="457200" rtl="0" eaLnBrk="0" fontAlgn="base" hangingPunct="0">
        <a:spcBef>
          <a:spcPct val="20000"/>
        </a:spcBef>
        <a:spcAft>
          <a:spcPct val="0"/>
        </a:spcAft>
        <a:buClr>
          <a:srgbClr val="887F6E"/>
        </a:buClr>
        <a:buFont typeface="Arial" charset="0"/>
        <a:buChar char="•"/>
        <a:tabLst>
          <a:tab pos="360363" algn="l"/>
        </a:tabLst>
        <a:defRPr sz="2000" kern="1200">
          <a:solidFill>
            <a:schemeClr val="tx1"/>
          </a:solidFill>
          <a:latin typeface="Arial"/>
          <a:ea typeface="ＭＳ Ｐゴシック" pitchFamily="-65" charset="-128"/>
          <a:cs typeface="ＭＳ Ｐゴシック" pitchFamily="-106" charset="-128"/>
        </a:defRPr>
      </a:lvl2pPr>
      <a:lvl3pPr marL="719138" indent="-358775" algn="l" defTabSz="457200" rtl="0" eaLnBrk="0" fontAlgn="base" hangingPunct="0">
        <a:spcBef>
          <a:spcPct val="20000"/>
        </a:spcBef>
        <a:spcAft>
          <a:spcPct val="0"/>
        </a:spcAft>
        <a:buClr>
          <a:srgbClr val="887F6E"/>
        </a:buClr>
        <a:buFont typeface="Arial" charset="0"/>
        <a:buChar char="•"/>
        <a:defRPr kern="1200">
          <a:solidFill>
            <a:srgbClr val="000000"/>
          </a:solidFill>
          <a:latin typeface="Arial"/>
          <a:ea typeface="ＭＳ Ｐゴシック" pitchFamily="-65" charset="-128"/>
          <a:cs typeface="ＭＳ Ｐゴシック" pitchFamily="-106" charset="-128"/>
        </a:defRPr>
      </a:lvl3pPr>
      <a:lvl4pPr marL="1079500" indent="-360363" algn="l" defTabSz="457200" rtl="0" eaLnBrk="0" fontAlgn="base" hangingPunct="0">
        <a:spcBef>
          <a:spcPct val="20000"/>
        </a:spcBef>
        <a:spcAft>
          <a:spcPct val="0"/>
        </a:spcAft>
        <a:buClr>
          <a:srgbClr val="887F6E"/>
        </a:buClr>
        <a:buFont typeface="Arial" charset="0"/>
        <a:buChar char="•"/>
        <a:tabLst>
          <a:tab pos="1079500" algn="l"/>
        </a:tabLst>
        <a:defRPr kern="1200">
          <a:solidFill>
            <a:srgbClr val="000000"/>
          </a:solidFill>
          <a:latin typeface="Arial"/>
          <a:ea typeface="ＭＳ Ｐゴシック" pitchFamily="-65" charset="-128"/>
          <a:cs typeface="ＭＳ Ｐゴシック" pitchFamily="-106" charset="-128"/>
        </a:defRPr>
      </a:lvl4pPr>
      <a:lvl5pPr marL="1528763" indent="-449263" algn="l" defTabSz="457200" rtl="0" eaLnBrk="0" fontAlgn="base" hangingPunct="0">
        <a:spcBef>
          <a:spcPct val="20000"/>
        </a:spcBef>
        <a:spcAft>
          <a:spcPct val="0"/>
        </a:spcAft>
        <a:buClr>
          <a:srgbClr val="887F6E"/>
        </a:buClr>
        <a:buFont typeface="Arial" charset="0"/>
        <a:buChar char="•"/>
        <a:defRPr kern="1200">
          <a:solidFill>
            <a:schemeClr val="tx1"/>
          </a:solidFill>
          <a:latin typeface="Arial"/>
          <a:ea typeface="ＭＳ Ｐゴシック" pitchFamily="-65" charset="-128"/>
          <a:cs typeface="ＭＳ Ｐゴシック" pitchFamily="-106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E143B5-6246-4319-8871-E36B32B4FFF4}" type="datetimeFigureOut">
              <a:rPr lang="en-GB" smtClean="0"/>
              <a:t>14/11/2016</a:t>
            </a:fld>
            <a:endParaRPr lang="en-GB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8FC603-7ACE-4E74-9CBC-89614E4740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06861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7" r:id="rId1"/>
    <p:sldLayoutId id="2147483788" r:id="rId2"/>
    <p:sldLayoutId id="2147483789" r:id="rId3"/>
    <p:sldLayoutId id="2147483790" r:id="rId4"/>
    <p:sldLayoutId id="2147483791" r:id="rId5"/>
    <p:sldLayoutId id="2147483792" r:id="rId6"/>
    <p:sldLayoutId id="2147483793" r:id="rId7"/>
    <p:sldLayoutId id="2147483794" r:id="rId8"/>
    <p:sldLayoutId id="2147483795" r:id="rId9"/>
    <p:sldLayoutId id="2147483796" r:id="rId10"/>
    <p:sldLayoutId id="214748379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rodocdb.dk/Docs/doc98/official/pdf/ECCDEC1303.PDF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eur-lex.europa.eu/legal-content/EN/TXT/PDF/?uri=CELEX:32016D0687&amp;from=EN" TargetMode="External"/><Relationship Id="rId2" Type="http://schemas.openxmlformats.org/officeDocument/2006/relationships/hyperlink" Target="http://www.erodocdb.dk/Docs/doc98/official/pdf/ECCDEC1501.PDF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hyperlink" Target="http://www.erodocdb.dk/Docs/doc98/official/pdf/ECCDEC1602.PDF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4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5"/>
          <p:cNvSpPr>
            <a:spLocks noGrp="1"/>
          </p:cNvSpPr>
          <p:nvPr>
            <p:ph type="ctrTitle"/>
          </p:nvPr>
        </p:nvSpPr>
        <p:spPr>
          <a:xfrm>
            <a:off x="1187624" y="2636914"/>
            <a:ext cx="7620000" cy="555625"/>
          </a:xfrm>
        </p:spPr>
        <p:txBody>
          <a:bodyPr>
            <a:normAutofit fontScale="90000"/>
          </a:bodyPr>
          <a:lstStyle/>
          <a:p>
            <a:r>
              <a:rPr lang="da-DK" cap="none" dirty="0" smtClean="0">
                <a:latin typeface="Arial" charset="0"/>
                <a:ea typeface="ＭＳ Ｐゴシック" pitchFamily="34" charset="-128"/>
              </a:rPr>
              <a:t/>
            </a:r>
            <a:br>
              <a:rPr lang="da-DK" cap="none" dirty="0" smtClean="0">
                <a:latin typeface="Arial" charset="0"/>
                <a:ea typeface="ＭＳ Ｐゴシック" pitchFamily="34" charset="-128"/>
              </a:rPr>
            </a:br>
            <a:r>
              <a:rPr lang="da-DK" cap="none" dirty="0" smtClean="0">
                <a:latin typeface="Arial" charset="0"/>
                <a:ea typeface="ＭＳ Ｐゴシック" pitchFamily="34" charset="-128"/>
              </a:rPr>
              <a:t>The 2nd Annual Sub-Sahara </a:t>
            </a:r>
            <a:br>
              <a:rPr lang="da-DK" cap="none" dirty="0" smtClean="0">
                <a:latin typeface="Arial" charset="0"/>
                <a:ea typeface="ＭＳ Ｐゴシック" pitchFamily="34" charset="-128"/>
              </a:rPr>
            </a:br>
            <a:r>
              <a:rPr lang="da-DK" cap="none" dirty="0" smtClean="0">
                <a:latin typeface="Arial" charset="0"/>
                <a:ea typeface="ＭＳ Ｐゴシック" pitchFamily="34" charset="-128"/>
              </a:rPr>
              <a:t>Spectrum Management Conference</a:t>
            </a:r>
            <a:br>
              <a:rPr lang="da-DK" cap="none" dirty="0" smtClean="0">
                <a:latin typeface="Arial" charset="0"/>
                <a:ea typeface="ＭＳ Ｐゴシック" pitchFamily="34" charset="-128"/>
              </a:rPr>
            </a:br>
            <a:r>
              <a:rPr lang="da-DK" sz="1800" i="1" cap="none" dirty="0" smtClean="0">
                <a:latin typeface="Arial" charset="0"/>
                <a:ea typeface="ＭＳ Ｐゴシック" pitchFamily="34" charset="-128"/>
              </a:rPr>
              <a:t/>
            </a:r>
            <a:br>
              <a:rPr lang="da-DK" sz="1800" i="1" cap="none" dirty="0" smtClean="0">
                <a:latin typeface="Arial" charset="0"/>
                <a:ea typeface="ＭＳ Ｐゴシック" pitchFamily="34" charset="-128"/>
              </a:rPr>
            </a:br>
            <a:r>
              <a:rPr lang="da-DK" sz="1800" i="1" cap="none" dirty="0">
                <a:solidFill>
                  <a:srgbClr val="FF0000"/>
                </a:solidFill>
                <a:latin typeface="Arial" charset="0"/>
                <a:ea typeface="ＭＳ Ｐゴシック" pitchFamily="34" charset="-128"/>
              </a:rPr>
              <a:t/>
            </a:r>
            <a:br>
              <a:rPr lang="da-DK" sz="1800" i="1" cap="none" dirty="0">
                <a:solidFill>
                  <a:srgbClr val="FF0000"/>
                </a:solidFill>
                <a:latin typeface="Arial" charset="0"/>
                <a:ea typeface="ＭＳ Ｐゴシック" pitchFamily="34" charset="-128"/>
              </a:rPr>
            </a:br>
            <a:r>
              <a:rPr lang="da-DK" sz="2700" i="1" cap="none" dirty="0" smtClean="0">
                <a:solidFill>
                  <a:srgbClr val="0070C0"/>
                </a:solidFill>
                <a:latin typeface="Arial" charset="0"/>
                <a:ea typeface="ＭＳ Ｐゴシック" pitchFamily="34" charset="-128"/>
              </a:rPr>
              <a:t>DAKAR</a:t>
            </a:r>
            <a:br>
              <a:rPr lang="da-DK" sz="2700" i="1" cap="none" dirty="0" smtClean="0">
                <a:solidFill>
                  <a:srgbClr val="0070C0"/>
                </a:solidFill>
                <a:latin typeface="Arial" charset="0"/>
                <a:ea typeface="ＭＳ Ｐゴシック" pitchFamily="34" charset="-128"/>
              </a:rPr>
            </a:br>
            <a:r>
              <a:rPr lang="da-DK" sz="2800" cap="none" dirty="0">
                <a:solidFill>
                  <a:srgbClr val="0070C0"/>
                </a:solidFill>
                <a:latin typeface="Arial" charset="0"/>
                <a:ea typeface="ＭＳ Ｐゴシック" pitchFamily="34" charset="-128"/>
              </a:rPr>
              <a:t>7-8 November 2016</a:t>
            </a:r>
            <a:r>
              <a:rPr lang="da-DK" sz="2700" i="1" cap="none" dirty="0" smtClean="0">
                <a:latin typeface="Arial" charset="0"/>
                <a:ea typeface="ＭＳ Ｐゴシック" pitchFamily="34" charset="-128"/>
              </a:rPr>
              <a:t/>
            </a:r>
            <a:br>
              <a:rPr lang="da-DK" sz="2700" i="1" cap="none" dirty="0" smtClean="0">
                <a:latin typeface="Arial" charset="0"/>
                <a:ea typeface="ＭＳ Ｐゴシック" pitchFamily="34" charset="-128"/>
              </a:rPr>
            </a:br>
            <a:endParaRPr lang="en-GB" sz="2700" i="1" cap="none" dirty="0" smtClean="0">
              <a:latin typeface="Arial" charset="0"/>
              <a:ea typeface="ＭＳ Ｐゴシック" pitchFamily="34" charset="-128"/>
            </a:endParaRPr>
          </a:p>
        </p:txBody>
      </p:sp>
      <p:sp>
        <p:nvSpPr>
          <p:cNvPr id="3075" name="Text Placeholder 5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 marL="0" indent="0"/>
            <a:endParaRPr lang="en-GB" i="1" dirty="0">
              <a:solidFill>
                <a:srgbClr val="00B0F0"/>
              </a:solidFill>
              <a:latin typeface="Arial" charset="0"/>
              <a:ea typeface="ＭＳ Ｐゴシック" pitchFamily="34" charset="-128"/>
            </a:endParaRPr>
          </a:p>
          <a:p>
            <a:pPr marL="0" indent="0"/>
            <a:endParaRPr lang="da-DK" dirty="0" smtClean="0">
              <a:latin typeface="Arial" charset="0"/>
              <a:ea typeface="ＭＳ Ｐゴシック" pitchFamily="34" charset="-128"/>
            </a:endParaRPr>
          </a:p>
        </p:txBody>
      </p:sp>
      <p:sp>
        <p:nvSpPr>
          <p:cNvPr id="3076" name="Subtitle 4"/>
          <p:cNvSpPr>
            <a:spLocks noGrp="1"/>
          </p:cNvSpPr>
          <p:nvPr>
            <p:ph type="subTitle" idx="1"/>
          </p:nvPr>
        </p:nvSpPr>
        <p:spPr>
          <a:xfrm>
            <a:off x="1359850" y="5732156"/>
            <a:ext cx="7620000" cy="457200"/>
          </a:xfrm>
        </p:spPr>
        <p:txBody>
          <a:bodyPr/>
          <a:lstStyle/>
          <a:p>
            <a:r>
              <a:rPr lang="da-DK" b="1" dirty="0" smtClean="0">
                <a:latin typeface="Arial" charset="0"/>
                <a:ea typeface="ＭＳ Ｐゴシック" pitchFamily="34" charset="-128"/>
              </a:rPr>
              <a:t>Eric Fournier</a:t>
            </a:r>
          </a:p>
          <a:p>
            <a:r>
              <a:rPr lang="da-DK" b="1" dirty="0" smtClean="0">
                <a:latin typeface="Arial" charset="0"/>
                <a:ea typeface="ＭＳ Ｐゴシック" pitchFamily="34" charset="-128"/>
              </a:rPr>
              <a:t>Chairman, Electronic Communications Committee </a:t>
            </a:r>
          </a:p>
          <a:p>
            <a:endParaRPr lang="da-DK" dirty="0" smtClean="0">
              <a:latin typeface="Arial" charset="0"/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6"/>
          <p:cNvSpPr>
            <a:spLocks noChangeArrowheads="1"/>
          </p:cNvSpPr>
          <p:nvPr/>
        </p:nvSpPr>
        <p:spPr bwMode="auto">
          <a:xfrm>
            <a:off x="3967635" y="4196732"/>
            <a:ext cx="5032055" cy="1229710"/>
          </a:xfrm>
          <a:prstGeom prst="roundRect">
            <a:avLst>
              <a:gd name="adj" fmla="val 16667"/>
            </a:avLst>
          </a:prstGeom>
          <a:solidFill>
            <a:srgbClr val="00B0F0"/>
          </a:solidFill>
          <a:ln>
            <a:solidFill>
              <a:schemeClr val="accent1">
                <a:shade val="95000"/>
                <a:satMod val="105000"/>
              </a:schemeClr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fr-FR" sz="2400" b="1" dirty="0" smtClean="0">
                <a:solidFill>
                  <a:schemeClr val="bg2"/>
                </a:solidFill>
              </a:rPr>
              <a:t>Checking that technical and regulatory conditions fit </a:t>
            </a:r>
          </a:p>
          <a:p>
            <a:pPr algn="ctr"/>
            <a:r>
              <a:rPr lang="en-US" altLang="fr-FR" sz="2400" b="1" dirty="0" smtClean="0">
                <a:solidFill>
                  <a:schemeClr val="bg2"/>
                </a:solidFill>
              </a:rPr>
              <a:t>all </a:t>
            </a:r>
            <a:r>
              <a:rPr lang="en-US" altLang="fr-FR" sz="2400" b="1" dirty="0" err="1" smtClean="0">
                <a:solidFill>
                  <a:schemeClr val="bg2"/>
                </a:solidFill>
              </a:rPr>
              <a:t>IoT</a:t>
            </a:r>
            <a:r>
              <a:rPr lang="en-US" altLang="fr-FR" sz="2400" b="1" dirty="0" smtClean="0">
                <a:solidFill>
                  <a:schemeClr val="bg2"/>
                </a:solidFill>
              </a:rPr>
              <a:t> technologies</a:t>
            </a:r>
          </a:p>
        </p:txBody>
      </p:sp>
      <p:sp>
        <p:nvSpPr>
          <p:cNvPr id="6" name="AutoShape 6"/>
          <p:cNvSpPr>
            <a:spLocks noChangeArrowheads="1"/>
          </p:cNvSpPr>
          <p:nvPr/>
        </p:nvSpPr>
        <p:spPr bwMode="auto">
          <a:xfrm>
            <a:off x="4003194" y="2143758"/>
            <a:ext cx="5033302" cy="1952684"/>
          </a:xfrm>
          <a:prstGeom prst="roundRect">
            <a:avLst>
              <a:gd name="adj" fmla="val 16667"/>
            </a:avLst>
          </a:prstGeom>
          <a:solidFill>
            <a:srgbClr val="92D050"/>
          </a:solidFill>
          <a:ln>
            <a:solidFill>
              <a:schemeClr val="accent1">
                <a:shade val="95000"/>
                <a:satMod val="105000"/>
              </a:schemeClr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400" b="1" dirty="0">
                <a:solidFill>
                  <a:schemeClr val="bg2"/>
                </a:solidFill>
              </a:rPr>
              <a:t>LTE-based M2M (</a:t>
            </a:r>
            <a:r>
              <a:rPr lang="en-GB" sz="2400" b="1" dirty="0" smtClean="0">
                <a:solidFill>
                  <a:schemeClr val="bg2"/>
                </a:solidFill>
              </a:rPr>
              <a:t>LTE-</a:t>
            </a:r>
            <a:r>
              <a:rPr lang="en-GB" sz="2400" b="1" dirty="0" err="1" smtClean="0">
                <a:solidFill>
                  <a:schemeClr val="bg2"/>
                </a:solidFill>
              </a:rPr>
              <a:t>eMTC</a:t>
            </a:r>
            <a:r>
              <a:rPr lang="en-GB" sz="2400" b="1" dirty="0" smtClean="0">
                <a:solidFill>
                  <a:schemeClr val="bg2"/>
                </a:solidFill>
              </a:rPr>
              <a:t>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chemeClr val="bg2"/>
                </a:solidFill>
              </a:rPr>
              <a:t>1.4 </a:t>
            </a:r>
            <a:r>
              <a:rPr lang="en-GB" sz="2400" dirty="0">
                <a:solidFill>
                  <a:schemeClr val="bg2"/>
                </a:solidFill>
              </a:rPr>
              <a:t>MHz &amp;</a:t>
            </a:r>
            <a:r>
              <a:rPr lang="en-GB" sz="2400" dirty="0" smtClean="0">
                <a:solidFill>
                  <a:schemeClr val="bg2"/>
                </a:solidFill>
              </a:rPr>
              <a:t> </a:t>
            </a:r>
            <a:r>
              <a:rPr lang="en-GB" sz="2400" dirty="0">
                <a:solidFill>
                  <a:schemeClr val="bg2"/>
                </a:solidFill>
              </a:rPr>
              <a:t>3 MHz </a:t>
            </a:r>
            <a:endParaRPr lang="en-GB" sz="2400" dirty="0" smtClean="0">
              <a:solidFill>
                <a:schemeClr val="bg2"/>
              </a:solidFill>
            </a:endParaRPr>
          </a:p>
          <a:p>
            <a:r>
              <a:rPr lang="en-GB" sz="2400" b="1" dirty="0" smtClean="0">
                <a:solidFill>
                  <a:schemeClr val="bg2"/>
                </a:solidFill>
              </a:rPr>
              <a:t>Narrowband M2M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chemeClr val="bg2"/>
                </a:solidFill>
              </a:rPr>
              <a:t>EC-GSM-</a:t>
            </a:r>
            <a:r>
              <a:rPr lang="en-GB" sz="2400" dirty="0" err="1" smtClean="0">
                <a:solidFill>
                  <a:schemeClr val="bg2"/>
                </a:solidFill>
              </a:rPr>
              <a:t>IoT</a:t>
            </a:r>
            <a:r>
              <a:rPr lang="en-GB" sz="2400" dirty="0" smtClean="0">
                <a:solidFill>
                  <a:schemeClr val="bg2"/>
                </a:solidFill>
              </a:rPr>
              <a:t> </a:t>
            </a:r>
            <a:r>
              <a:rPr lang="en-GB" sz="2400" dirty="0">
                <a:solidFill>
                  <a:schemeClr val="bg2"/>
                </a:solidFill>
              </a:rPr>
              <a:t>and NB-</a:t>
            </a:r>
            <a:r>
              <a:rPr lang="en-GB" sz="2400" dirty="0" err="1">
                <a:solidFill>
                  <a:schemeClr val="bg2"/>
                </a:solidFill>
              </a:rPr>
              <a:t>IoT</a:t>
            </a:r>
            <a:r>
              <a:rPr lang="en-GB" sz="2400" dirty="0">
                <a:solidFill>
                  <a:schemeClr val="bg2"/>
                </a:solidFill>
              </a:rPr>
              <a:t> </a:t>
            </a:r>
            <a:r>
              <a:rPr lang="en-GB" sz="2400" dirty="0" smtClean="0">
                <a:solidFill>
                  <a:schemeClr val="bg2"/>
                </a:solidFill>
              </a:rPr>
              <a:t> (200 kHz)</a:t>
            </a:r>
            <a:endParaRPr lang="en-US" altLang="fr-FR" sz="2400" b="1" dirty="0" smtClean="0">
              <a:solidFill>
                <a:schemeClr val="bg2"/>
              </a:solidFill>
            </a:endParaRPr>
          </a:p>
        </p:txBody>
      </p:sp>
      <p:sp>
        <p:nvSpPr>
          <p:cNvPr id="7" name="AutoShape 6"/>
          <p:cNvSpPr>
            <a:spLocks noChangeArrowheads="1"/>
          </p:cNvSpPr>
          <p:nvPr/>
        </p:nvSpPr>
        <p:spPr bwMode="auto">
          <a:xfrm>
            <a:off x="4162098" y="5664197"/>
            <a:ext cx="4370342" cy="1052791"/>
          </a:xfrm>
          <a:prstGeom prst="roundRect">
            <a:avLst>
              <a:gd name="adj" fmla="val 16667"/>
            </a:avLst>
          </a:prstGeom>
          <a:solidFill>
            <a:srgbClr val="DD75BA"/>
          </a:solidFill>
          <a:ln>
            <a:solidFill>
              <a:schemeClr val="accent1">
                <a:shade val="95000"/>
                <a:satMod val="105000"/>
              </a:schemeClr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fr-FR" sz="2400" b="1" dirty="0" smtClean="0">
                <a:solidFill>
                  <a:schemeClr val="bg2"/>
                </a:solidFill>
              </a:rPr>
              <a:t>PMR-</a:t>
            </a:r>
            <a:r>
              <a:rPr lang="en-US" altLang="fr-FR" sz="2400" b="1" dirty="0" err="1" smtClean="0">
                <a:solidFill>
                  <a:schemeClr val="bg2"/>
                </a:solidFill>
              </a:rPr>
              <a:t>IoT</a:t>
            </a:r>
            <a:r>
              <a:rPr lang="en-US" altLang="fr-FR" sz="2400" b="1" dirty="0" smtClean="0">
                <a:solidFill>
                  <a:schemeClr val="bg2"/>
                </a:solidFill>
              </a:rPr>
              <a:t> </a:t>
            </a:r>
            <a:endParaRPr lang="en-US" altLang="fr-FR" sz="2400" b="1" dirty="0">
              <a:solidFill>
                <a:schemeClr val="bg2"/>
              </a:solidFill>
            </a:endParaRPr>
          </a:p>
          <a:p>
            <a:pPr algn="ctr"/>
            <a:r>
              <a:rPr lang="en-US" altLang="fr-FR" sz="2400" b="1" dirty="0" smtClean="0">
                <a:solidFill>
                  <a:schemeClr val="bg2"/>
                </a:solidFill>
              </a:rPr>
              <a:t>400 MHz ? Other bands ? </a:t>
            </a:r>
          </a:p>
        </p:txBody>
      </p:sp>
      <p:sp>
        <p:nvSpPr>
          <p:cNvPr id="8" name="AutoShape 6"/>
          <p:cNvSpPr>
            <a:spLocks noChangeArrowheads="1"/>
          </p:cNvSpPr>
          <p:nvPr/>
        </p:nvSpPr>
        <p:spPr bwMode="auto">
          <a:xfrm>
            <a:off x="0" y="2558298"/>
            <a:ext cx="3694295" cy="1826560"/>
          </a:xfrm>
          <a:prstGeom prst="roundRect">
            <a:avLst>
              <a:gd name="adj" fmla="val 16667"/>
            </a:avLst>
          </a:prstGeom>
          <a:solidFill>
            <a:srgbClr val="00B050"/>
          </a:solidFill>
          <a:ln>
            <a:solidFill>
              <a:schemeClr val="accent1">
                <a:shade val="95000"/>
                <a:satMod val="105000"/>
              </a:schemeClr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altLang="fr-FR" sz="2400" b="1" dirty="0" smtClean="0">
                <a:solidFill>
                  <a:schemeClr val="bg2"/>
                </a:solidFill>
              </a:rPr>
              <a:t>Existing/new spectrum in 800/900 MHz</a:t>
            </a:r>
          </a:p>
          <a:p>
            <a:r>
              <a:rPr lang="en-GB" altLang="fr-FR" sz="2400" b="1" dirty="0" smtClean="0">
                <a:solidFill>
                  <a:schemeClr val="bg2"/>
                </a:solidFill>
              </a:rPr>
              <a:t>RFID, 802.11AH, LPWA N(</a:t>
            </a:r>
            <a:r>
              <a:rPr lang="en-GB" altLang="fr-FR" sz="2400" b="1" dirty="0" err="1" smtClean="0">
                <a:solidFill>
                  <a:schemeClr val="bg2"/>
                </a:solidFill>
              </a:rPr>
              <a:t>Sigfox</a:t>
            </a:r>
            <a:r>
              <a:rPr lang="en-GB" altLang="fr-FR" sz="2400" b="1" dirty="0" smtClean="0">
                <a:solidFill>
                  <a:schemeClr val="bg2"/>
                </a:solidFill>
              </a:rPr>
              <a:t>, </a:t>
            </a:r>
            <a:r>
              <a:rPr lang="en-GB" altLang="fr-FR" sz="2400" b="1" dirty="0" err="1" smtClean="0">
                <a:solidFill>
                  <a:schemeClr val="bg2"/>
                </a:solidFill>
              </a:rPr>
              <a:t>LoRa</a:t>
            </a:r>
            <a:r>
              <a:rPr lang="en-GB" altLang="fr-FR" sz="2400" b="1" dirty="0" smtClean="0">
                <a:solidFill>
                  <a:schemeClr val="bg2"/>
                </a:solidFill>
              </a:rPr>
              <a:t>) </a:t>
            </a:r>
          </a:p>
        </p:txBody>
      </p:sp>
      <p:sp>
        <p:nvSpPr>
          <p:cNvPr id="49" name="AutoShape 6"/>
          <p:cNvSpPr>
            <a:spLocks noChangeArrowheads="1"/>
          </p:cNvSpPr>
          <p:nvPr/>
        </p:nvSpPr>
        <p:spPr bwMode="auto">
          <a:xfrm>
            <a:off x="0" y="4577915"/>
            <a:ext cx="3694295" cy="1647005"/>
          </a:xfrm>
          <a:prstGeom prst="roundRect">
            <a:avLst>
              <a:gd name="adj" fmla="val 16667"/>
            </a:avLst>
          </a:prstGeom>
          <a:solidFill>
            <a:srgbClr val="0070C0"/>
          </a:solidFill>
          <a:ln>
            <a:solidFill>
              <a:schemeClr val="accent1">
                <a:shade val="95000"/>
                <a:satMod val="105000"/>
              </a:schemeClr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altLang="fr-FR" sz="2400" b="1" dirty="0" smtClean="0">
                <a:solidFill>
                  <a:schemeClr val="bg2"/>
                </a:solidFill>
              </a:rPr>
              <a:t>Other unlicensed bands : 169 MHz, 433 MHz, 2.45 GHz, 5.8 GHz</a:t>
            </a:r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Internet of Things</a:t>
            </a:r>
            <a:endParaRPr lang="en-GB" dirty="0"/>
          </a:p>
        </p:txBody>
      </p:sp>
      <p:sp>
        <p:nvSpPr>
          <p:cNvPr id="5" name="ZoneTexte 4"/>
          <p:cNvSpPr txBox="1"/>
          <p:nvPr/>
        </p:nvSpPr>
        <p:spPr>
          <a:xfrm>
            <a:off x="455890" y="1654969"/>
            <a:ext cx="28906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u="sng" dirty="0" smtClean="0">
                <a:latin typeface="Arial Black" panose="020B0A04020102020204" pitchFamily="34" charset="0"/>
              </a:rPr>
              <a:t>UNLICENSED</a:t>
            </a:r>
            <a:endParaRPr lang="en-GB" sz="2400" u="sng" dirty="0">
              <a:latin typeface="Arial Black" panose="020B0A04020102020204" pitchFamily="34" charset="0"/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4860032" y="1682093"/>
            <a:ext cx="28906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u="sng" dirty="0" smtClean="0">
                <a:latin typeface="Arial Black" panose="020B0A04020102020204" pitchFamily="34" charset="0"/>
              </a:rPr>
              <a:t>LICENSED</a:t>
            </a:r>
            <a:endParaRPr lang="en-GB" sz="2400" u="sng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7461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WiFi</a:t>
            </a: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12"/>
          </p:nvPr>
        </p:nvSpPr>
        <p:spPr>
          <a:xfrm>
            <a:off x="457200" y="1630079"/>
            <a:ext cx="8686800" cy="3980056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b="1" dirty="0" smtClean="0"/>
              <a:t>WRC-19 Agenda item 1.16 (5 GHz band)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GB" sz="2000" dirty="0" smtClean="0"/>
              <a:t>Possible relaxation in existing bands (including the </a:t>
            </a:r>
            <a:r>
              <a:rPr lang="en-GB" sz="2000" b="1" dirty="0" smtClean="0"/>
              <a:t>“indoor” restriction</a:t>
            </a:r>
            <a:r>
              <a:rPr lang="en-GB" sz="2000" dirty="0" smtClean="0"/>
              <a:t> in 5150-5350 MHz)?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GB" sz="2000" dirty="0" smtClean="0"/>
              <a:t>Possible extension in 5350-5470 and 5725-5925 MHz?</a:t>
            </a:r>
            <a:endParaRPr lang="en-GB" sz="2000" dirty="0"/>
          </a:p>
          <a:p>
            <a:pPr lvl="3">
              <a:buFont typeface="Arial" panose="020B0604020202020204" pitchFamily="34" charset="0"/>
              <a:buChar char="•"/>
            </a:pPr>
            <a:r>
              <a:rPr lang="en-GB" sz="2000" dirty="0" smtClean="0"/>
              <a:t>EESS, FSS, radars, ITS … </a:t>
            </a:r>
            <a:r>
              <a:rPr lang="en-GB" sz="2000" b="1" dirty="0" smtClean="0"/>
              <a:t>no demonstrated sharing solutions </a:t>
            </a:r>
            <a:r>
              <a:rPr lang="en-GB" sz="2000" dirty="0" smtClean="0"/>
              <a:t>at this stage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GB" sz="2000" dirty="0" smtClean="0"/>
              <a:t>5725-5875 MHz allowed in Europe (25 </a:t>
            </a:r>
            <a:r>
              <a:rPr lang="en-GB" sz="2000" dirty="0" err="1" smtClean="0"/>
              <a:t>mW</a:t>
            </a:r>
            <a:r>
              <a:rPr lang="en-GB" sz="2000" dirty="0" smtClean="0"/>
              <a:t> generic regulation)</a:t>
            </a:r>
            <a:endParaRPr lang="en-GB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GB" b="1" dirty="0" smtClean="0"/>
              <a:t>LTE-LAA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GB" sz="2000" dirty="0" smtClean="0"/>
              <a:t>European regulation is </a:t>
            </a:r>
            <a:r>
              <a:rPr lang="en-GB" sz="2000" b="1" dirty="0" smtClean="0"/>
              <a:t>technology neutral</a:t>
            </a:r>
            <a:endParaRPr lang="en-GB" sz="2000" b="1" dirty="0"/>
          </a:p>
          <a:p>
            <a:pPr lvl="2">
              <a:buFont typeface="Arial" panose="020B0604020202020204" pitchFamily="34" charset="0"/>
              <a:buChar char="•"/>
            </a:pPr>
            <a:r>
              <a:rPr lang="en-GB" sz="2000" dirty="0" smtClean="0"/>
              <a:t>Revision of the ETSI harmonised standard for coexistence with </a:t>
            </a:r>
            <a:r>
              <a:rPr lang="en-GB" sz="2000" dirty="0" err="1" smtClean="0"/>
              <a:t>WiFi</a:t>
            </a:r>
            <a:endParaRPr lang="en-GB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GB" b="1" dirty="0" err="1"/>
              <a:t>WiGig</a:t>
            </a:r>
            <a:r>
              <a:rPr lang="en-GB" b="1" dirty="0"/>
              <a:t> 57-66 </a:t>
            </a:r>
            <a:r>
              <a:rPr lang="en-GB" b="1" dirty="0" smtClean="0"/>
              <a:t>GHz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GB" sz="2000" dirty="0" smtClean="0"/>
              <a:t>Currently allowed for </a:t>
            </a:r>
            <a:r>
              <a:rPr lang="en-GB" sz="2000" b="1" dirty="0" smtClean="0"/>
              <a:t>40 </a:t>
            </a:r>
            <a:r>
              <a:rPr lang="en-GB" sz="2000" b="1" dirty="0" err="1" smtClean="0"/>
              <a:t>dBm</a:t>
            </a:r>
            <a:r>
              <a:rPr lang="en-GB" sz="2000" b="1" dirty="0" smtClean="0"/>
              <a:t> </a:t>
            </a:r>
            <a:r>
              <a:rPr lang="en-GB" sz="2000" b="1" dirty="0" err="1" smtClean="0"/>
              <a:t>eirp</a:t>
            </a:r>
            <a:r>
              <a:rPr lang="en-GB" sz="2000" b="1" dirty="0" smtClean="0"/>
              <a:t> </a:t>
            </a:r>
            <a:r>
              <a:rPr lang="en-GB" sz="2000" dirty="0" smtClean="0"/>
              <a:t>and </a:t>
            </a:r>
            <a:r>
              <a:rPr lang="en-GB" sz="2000" b="1" dirty="0" smtClean="0"/>
              <a:t>no fixed outdoor equipment</a:t>
            </a:r>
            <a:endParaRPr lang="en-GB" sz="2000" b="1" dirty="0"/>
          </a:p>
          <a:p>
            <a:pPr lvl="2">
              <a:buFont typeface="Arial" panose="020B0604020202020204" pitchFamily="34" charset="0"/>
              <a:buChar char="•"/>
            </a:pPr>
            <a:r>
              <a:rPr lang="en-GB" sz="2000" dirty="0" smtClean="0"/>
              <a:t>Possible </a:t>
            </a:r>
            <a:r>
              <a:rPr lang="en-GB" sz="2000" b="1" dirty="0" smtClean="0"/>
              <a:t>relaxation/merging</a:t>
            </a:r>
            <a:r>
              <a:rPr lang="en-GB" sz="2000" dirty="0" smtClean="0"/>
              <a:t> with regulation applicable to unlicensed fixed service</a:t>
            </a:r>
            <a:endParaRPr lang="en-GB" dirty="0"/>
          </a:p>
          <a:p>
            <a:pPr marL="360363" lvl="2" indent="0">
              <a:buNone/>
            </a:pPr>
            <a:endParaRPr lang="en-GB" sz="2000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14D2DC7-9628-4B08-97A5-3342205ED9D1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8203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 Placeholder 5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 marL="0" indent="0"/>
            <a:endParaRPr lang="en-GB" dirty="0">
              <a:latin typeface="Arial" charset="0"/>
              <a:ea typeface="ＭＳ Ｐゴシック" pitchFamily="34" charset="-128"/>
            </a:endParaRPr>
          </a:p>
          <a:p>
            <a:pPr marL="0" indent="0"/>
            <a:endParaRPr lang="da-DK" dirty="0" smtClean="0">
              <a:latin typeface="Arial" charset="0"/>
              <a:ea typeface="ＭＳ Ｐゴシック" pitchFamily="34" charset="-128"/>
            </a:endParaRPr>
          </a:p>
        </p:txBody>
      </p:sp>
      <p:sp>
        <p:nvSpPr>
          <p:cNvPr id="3076" name="Subtitle 4"/>
          <p:cNvSpPr>
            <a:spLocks noGrp="1"/>
          </p:cNvSpPr>
          <p:nvPr>
            <p:ph type="subTitle" idx="1"/>
          </p:nvPr>
        </p:nvSpPr>
        <p:spPr>
          <a:xfrm>
            <a:off x="1295400" y="3298827"/>
            <a:ext cx="7620000" cy="1858367"/>
          </a:xfrm>
        </p:spPr>
        <p:txBody>
          <a:bodyPr/>
          <a:lstStyle/>
          <a:p>
            <a:r>
              <a:rPr lang="da-DK" sz="3200" i="1" dirty="0" smtClean="0">
                <a:solidFill>
                  <a:srgbClr val="FF0000"/>
                </a:solidFill>
                <a:latin typeface="Arial" charset="0"/>
                <a:ea typeface="ＭＳ Ｐゴシック" pitchFamily="34" charset="-128"/>
              </a:rPr>
              <a:t>Thanks ...</a:t>
            </a:r>
          </a:p>
          <a:p>
            <a:endParaRPr lang="da-DK" sz="3200" dirty="0">
              <a:solidFill>
                <a:srgbClr val="FF0000"/>
              </a:solidFill>
              <a:latin typeface="Arial" charset="0"/>
              <a:ea typeface="ＭＳ Ｐゴシック" pitchFamily="34" charset="-128"/>
            </a:endParaRPr>
          </a:p>
          <a:p>
            <a:endParaRPr lang="da-DK" sz="3200" dirty="0" smtClean="0">
              <a:solidFill>
                <a:srgbClr val="FF0000"/>
              </a:solidFill>
              <a:latin typeface="Arial" charset="0"/>
              <a:ea typeface="ＭＳ Ｐゴシック" pitchFamily="34" charset="-128"/>
            </a:endParaRPr>
          </a:p>
          <a:p>
            <a:endParaRPr lang="da-DK" sz="3200" dirty="0" smtClean="0">
              <a:solidFill>
                <a:srgbClr val="FF0000"/>
              </a:solidFill>
              <a:latin typeface="Arial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52819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Spectrum </a:t>
            </a:r>
            <a:r>
              <a:rPr lang="fr-FR" dirty="0" err="1" smtClean="0"/>
              <a:t>harmonised</a:t>
            </a:r>
            <a:r>
              <a:rPr lang="fr-FR" dirty="0" smtClean="0"/>
              <a:t> for IMT 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Footer - add copy here</a:t>
            </a:r>
            <a:endParaRPr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14D2DC7-9628-4B08-97A5-3342205ED9D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5085139"/>
              </p:ext>
            </p:extLst>
          </p:nvPr>
        </p:nvGraphicFramePr>
        <p:xfrm>
          <a:off x="251520" y="1700807"/>
          <a:ext cx="8640960" cy="45948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22544"/>
                <a:gridCol w="3126128"/>
                <a:gridCol w="2592288"/>
              </a:tblGrid>
              <a:tr h="418178"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>
                          <a:solidFill>
                            <a:srgbClr val="FFFFFF"/>
                          </a:solidFill>
                        </a:rPr>
                        <a:t>Band</a:t>
                      </a:r>
                      <a:endParaRPr lang="fr-FR" sz="1400" dirty="0">
                        <a:solidFill>
                          <a:srgbClr val="FFFFFF"/>
                        </a:solidFill>
                      </a:endParaRP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r>
                        <a:rPr lang="fr-FR" sz="1400" dirty="0" smtClean="0">
                          <a:solidFill>
                            <a:srgbClr val="FFFFFF"/>
                          </a:solidFill>
                        </a:rPr>
                        <a:t>Size  (MHz)</a:t>
                      </a:r>
                      <a:endParaRPr lang="fr-FR" sz="1400" dirty="0">
                        <a:solidFill>
                          <a:srgbClr val="FFFFFF"/>
                        </a:solidFill>
                      </a:endParaRP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>
                          <a:solidFill>
                            <a:srgbClr val="FFFFFF"/>
                          </a:solidFill>
                        </a:rPr>
                        <a:t>ECC</a:t>
                      </a:r>
                      <a:r>
                        <a:rPr lang="fr-FR" sz="1400" baseline="0" dirty="0" smtClean="0">
                          <a:solidFill>
                            <a:srgbClr val="FFFFFF"/>
                          </a:solidFill>
                        </a:rPr>
                        <a:t> </a:t>
                      </a:r>
                      <a:r>
                        <a:rPr lang="fr-FR" sz="1400" baseline="0" dirty="0" err="1" smtClean="0">
                          <a:solidFill>
                            <a:srgbClr val="FFFFFF"/>
                          </a:solidFill>
                        </a:rPr>
                        <a:t>framework</a:t>
                      </a:r>
                      <a:r>
                        <a:rPr lang="fr-FR" sz="1400" baseline="0" dirty="0" smtClean="0">
                          <a:solidFill>
                            <a:srgbClr val="FFFFFF"/>
                          </a:solidFill>
                        </a:rPr>
                        <a:t>  </a:t>
                      </a:r>
                    </a:p>
                    <a:p>
                      <a:pPr algn="ctr"/>
                      <a:r>
                        <a:rPr lang="fr-FR" sz="1400" baseline="0" dirty="0" smtClean="0">
                          <a:solidFill>
                            <a:srgbClr val="FFFFFF"/>
                          </a:solidFill>
                        </a:rPr>
                        <a:t>(main </a:t>
                      </a:r>
                      <a:r>
                        <a:rPr lang="fr-FR" sz="1400" baseline="0" dirty="0" err="1" smtClean="0">
                          <a:solidFill>
                            <a:srgbClr val="FFFFFF"/>
                          </a:solidFill>
                        </a:rPr>
                        <a:t>deliverables</a:t>
                      </a:r>
                      <a:r>
                        <a:rPr lang="fr-FR" sz="1400" baseline="0" dirty="0" smtClean="0"/>
                        <a:t>)</a:t>
                      </a:r>
                      <a:endParaRPr lang="fr-FR" sz="1400" dirty="0"/>
                    </a:p>
                  </a:txBody>
                  <a:tcPr marT="34290" marB="34290"/>
                </a:tc>
              </a:tr>
              <a:tr h="278130"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700 MHz</a:t>
                      </a:r>
                    </a:p>
                    <a:p>
                      <a:pPr algn="ctr"/>
                      <a:r>
                        <a:rPr lang="fr-FR" sz="1400" dirty="0" smtClean="0"/>
                        <a:t>(694- 790</a:t>
                      </a:r>
                      <a:r>
                        <a:rPr lang="fr-FR" sz="1400" baseline="0" dirty="0" smtClean="0"/>
                        <a:t> MHz)</a:t>
                      </a:r>
                      <a:endParaRPr lang="fr-FR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2x30 +  20 (option 0 to 4 </a:t>
                      </a:r>
                      <a:r>
                        <a:rPr lang="fr-FR" sz="1400" baseline="0" dirty="0" smtClean="0"/>
                        <a:t> blocks  of </a:t>
                      </a:r>
                      <a:r>
                        <a:rPr lang="fr-FR" sz="1400" dirty="0" smtClean="0"/>
                        <a:t>5 MHz) (SDL)</a:t>
                      </a:r>
                      <a:endParaRPr lang="fr-FR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ECC</a:t>
                      </a:r>
                      <a:r>
                        <a:rPr lang="fr-FR" sz="1400" baseline="0" dirty="0" smtClean="0"/>
                        <a:t> DEC(15)01 </a:t>
                      </a:r>
                      <a:endParaRPr lang="fr-FR" sz="1400" dirty="0"/>
                    </a:p>
                  </a:txBody>
                  <a:tcPr marT="34290" marB="34290"/>
                </a:tc>
              </a:tr>
              <a:tr h="278130"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800 MHz</a:t>
                      </a:r>
                    </a:p>
                    <a:p>
                      <a:pPr algn="ctr"/>
                      <a:r>
                        <a:rPr lang="fr-FR" sz="1400" dirty="0" smtClean="0"/>
                        <a:t>(790-862 MHz)</a:t>
                      </a:r>
                      <a:endParaRPr lang="fr-FR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2x30 </a:t>
                      </a:r>
                      <a:endParaRPr lang="fr-FR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ECC DEC(09)03</a:t>
                      </a:r>
                      <a:endParaRPr lang="fr-FR" sz="1400" dirty="0"/>
                    </a:p>
                  </a:txBody>
                  <a:tcPr marT="34290" marB="34290"/>
                </a:tc>
              </a:tr>
              <a:tr h="278130"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900 MHz</a:t>
                      </a:r>
                    </a:p>
                    <a:p>
                      <a:pPr algn="ctr"/>
                      <a:r>
                        <a:rPr lang="fr-FR" sz="1400" dirty="0" smtClean="0"/>
                        <a:t>(880-915</a:t>
                      </a:r>
                      <a:r>
                        <a:rPr lang="fr-FR" sz="1400" baseline="0" dirty="0" smtClean="0"/>
                        <a:t> MHz /925-960 MHz)</a:t>
                      </a:r>
                      <a:endParaRPr lang="fr-FR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2x35</a:t>
                      </a:r>
                      <a:endParaRPr lang="fr-FR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ECC DEC(06)13</a:t>
                      </a:r>
                      <a:endParaRPr lang="fr-FR" sz="1400" dirty="0"/>
                    </a:p>
                  </a:txBody>
                  <a:tcPr marT="34290" marB="34290"/>
                </a:tc>
              </a:tr>
              <a:tr h="278130"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1452-1492 MHz</a:t>
                      </a:r>
                      <a:endParaRPr lang="fr-FR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40 (SDL)</a:t>
                      </a:r>
                      <a:endParaRPr lang="fr-FR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ECC DEC(13)03</a:t>
                      </a:r>
                      <a:endParaRPr lang="fr-FR" sz="1400" dirty="0"/>
                    </a:p>
                  </a:txBody>
                  <a:tcPr marT="34290" marB="34290"/>
                </a:tc>
              </a:tr>
              <a:tr h="278130"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1.8 GHz</a:t>
                      </a:r>
                    </a:p>
                    <a:p>
                      <a:pPr algn="ctr"/>
                      <a:r>
                        <a:rPr lang="fr-FR" sz="1400" dirty="0" smtClean="0"/>
                        <a:t>(1710-1785</a:t>
                      </a:r>
                      <a:r>
                        <a:rPr lang="fr-FR" sz="1400" baseline="0" dirty="0" smtClean="0"/>
                        <a:t> MHz/1805-1880 MHz)</a:t>
                      </a:r>
                      <a:endParaRPr lang="fr-FR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2x75</a:t>
                      </a:r>
                      <a:endParaRPr lang="fr-FR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 smtClean="0"/>
                        <a:t>ECC DEC(06)13</a:t>
                      </a:r>
                    </a:p>
                  </a:txBody>
                  <a:tcPr marT="34290" marB="34290"/>
                </a:tc>
              </a:tr>
              <a:tr h="278130"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2 GHz</a:t>
                      </a:r>
                    </a:p>
                    <a:p>
                      <a:pPr algn="ctr"/>
                      <a:r>
                        <a:rPr lang="fr-FR" sz="1400" dirty="0" smtClean="0"/>
                        <a:t>(1920-1980MHz/2110-2170</a:t>
                      </a:r>
                      <a:r>
                        <a:rPr lang="fr-FR" sz="1400" baseline="0" dirty="0" smtClean="0"/>
                        <a:t> MHz)</a:t>
                      </a:r>
                      <a:endParaRPr lang="fr-FR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2x60</a:t>
                      </a:r>
                      <a:endParaRPr lang="fr-FR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ECC DEC(06)01</a:t>
                      </a:r>
                      <a:endParaRPr lang="fr-FR" sz="1400" dirty="0"/>
                    </a:p>
                  </a:txBody>
                  <a:tcPr marT="34290" marB="34290"/>
                </a:tc>
              </a:tr>
              <a:tr h="278130"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2.3-2.4</a:t>
                      </a:r>
                      <a:r>
                        <a:rPr lang="fr-FR" sz="1400" baseline="0" dirty="0" smtClean="0"/>
                        <a:t> GHz</a:t>
                      </a:r>
                      <a:endParaRPr lang="fr-FR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100</a:t>
                      </a:r>
                      <a:endParaRPr lang="fr-FR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ECC</a:t>
                      </a:r>
                      <a:r>
                        <a:rPr lang="fr-FR" sz="1400" baseline="0" dirty="0" smtClean="0"/>
                        <a:t> DEC(14)02</a:t>
                      </a:r>
                      <a:endParaRPr lang="fr-FR" sz="1400" dirty="0"/>
                    </a:p>
                  </a:txBody>
                  <a:tcPr marT="34290" marB="34290"/>
                </a:tc>
              </a:tr>
              <a:tr h="278130"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2.6</a:t>
                      </a:r>
                      <a:r>
                        <a:rPr lang="fr-FR" sz="1400" baseline="0" dirty="0" smtClean="0"/>
                        <a:t> GHz</a:t>
                      </a:r>
                    </a:p>
                    <a:p>
                      <a:pPr algn="ctr"/>
                      <a:r>
                        <a:rPr lang="fr-FR" sz="1400" baseline="0" dirty="0" smtClean="0"/>
                        <a:t>(2500-2690 MHz)</a:t>
                      </a:r>
                      <a:endParaRPr lang="fr-FR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2x70+50</a:t>
                      </a:r>
                      <a:endParaRPr lang="fr-FR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ECC DEC(05)05</a:t>
                      </a:r>
                      <a:endParaRPr lang="fr-FR" sz="1400" dirty="0"/>
                    </a:p>
                  </a:txBody>
                  <a:tcPr marT="34290" marB="34290"/>
                </a:tc>
              </a:tr>
              <a:tr h="278130"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3.4-3.8 GHz</a:t>
                      </a:r>
                      <a:endParaRPr lang="fr-FR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400 </a:t>
                      </a:r>
                      <a:endParaRPr lang="fr-FR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ECC DEC(11)06</a:t>
                      </a:r>
                      <a:endParaRPr lang="fr-FR" sz="1400" dirty="0"/>
                    </a:p>
                  </a:txBody>
                  <a:tcPr marT="34290" marB="34290"/>
                </a:tc>
              </a:tr>
              <a:tr h="278130"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dirty="0" smtClean="0"/>
                        <a:t>Total : up to 1210 MHz</a:t>
                      </a: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 marT="34290" marB="3429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95334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 band (1427-1518 MHz)</a:t>
            </a:r>
            <a:br>
              <a:rPr lang="en-GB" dirty="0" smtClean="0"/>
            </a:br>
            <a:r>
              <a:rPr lang="en-GB" dirty="0" smtClean="0"/>
              <a:t>Supplemental Downlink (SDL) in Europe</a:t>
            </a:r>
            <a:endParaRPr lang="en-GB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12"/>
          </p:nvPr>
        </p:nvSpPr>
        <p:spPr>
          <a:xfrm>
            <a:off x="444058" y="1916832"/>
            <a:ext cx="8229600" cy="3980056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dirty="0" smtClean="0"/>
              <a:t>WRC-15 identified the band 1427-1518 MHz almost worldwide</a:t>
            </a:r>
          </a:p>
          <a:p>
            <a:pPr>
              <a:buFont typeface="Arial" panose="020B0604020202020204" pitchFamily="34" charset="0"/>
              <a:buChar char="•"/>
            </a:pPr>
            <a:endParaRPr lang="en-GB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GB" dirty="0" smtClean="0"/>
              <a:t>1452-1492 MHz already harmonised in Europe for SDL</a:t>
            </a:r>
          </a:p>
          <a:p>
            <a:pPr marL="0" indent="0"/>
            <a:r>
              <a:rPr lang="en-GB" sz="2000" dirty="0">
                <a:hlinkClick r:id="rId2"/>
              </a:rPr>
              <a:t>http://</a:t>
            </a:r>
            <a:r>
              <a:rPr lang="en-GB" sz="2000" dirty="0" smtClean="0">
                <a:hlinkClick r:id="rId2"/>
              </a:rPr>
              <a:t>www.erodocdb.dk/Docs/doc98/official/pdf/ECCDEC1303.PDF</a:t>
            </a:r>
            <a:endParaRPr lang="en-GB" sz="2000" dirty="0" smtClean="0"/>
          </a:p>
          <a:p>
            <a:pPr marL="0" indent="0"/>
            <a:r>
              <a:rPr lang="en-GB" sz="2000" i="1" dirty="0" smtClean="0"/>
              <a:t>Already auctioned In Germany and Italy </a:t>
            </a:r>
          </a:p>
          <a:p>
            <a:pPr marL="0" indent="0"/>
            <a:endParaRPr lang="en-GB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GB" dirty="0" smtClean="0"/>
              <a:t>SDL also the preferred solution in the band 1427-1452 MHz and 1492-1518 MHz</a:t>
            </a:r>
          </a:p>
          <a:p>
            <a:pPr marL="0" indent="0"/>
            <a:endParaRPr lang="en-GB" dirty="0"/>
          </a:p>
          <a:p>
            <a:pPr>
              <a:buFont typeface="Arial" panose="020B0604020202020204" pitchFamily="34" charset="0"/>
              <a:buChar char="•"/>
            </a:pPr>
            <a:r>
              <a:rPr lang="en-GB" dirty="0" smtClean="0"/>
              <a:t>CEPT harmonisation decision by the end of 2017 in these 2 bands</a:t>
            </a:r>
            <a:endParaRPr lang="en-GB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14D2DC7-9628-4B08-97A5-3342205ED9D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497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700 MHz band in Europe</a:t>
            </a:r>
            <a:endParaRPr lang="en-GB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14D2DC7-9628-4B08-97A5-3342205ED9D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7" name="Espace réservé du texte 2"/>
          <p:cNvSpPr>
            <a:spLocks noGrp="1"/>
          </p:cNvSpPr>
          <p:nvPr>
            <p:ph type="body" sz="quarter" idx="12"/>
          </p:nvPr>
        </p:nvSpPr>
        <p:spPr>
          <a:xfrm>
            <a:off x="457200" y="1916832"/>
            <a:ext cx="8229600" cy="3980056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endParaRPr lang="en-GB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GB" dirty="0" smtClean="0"/>
              <a:t>700 MHz band harmonised at CEPT and EU level</a:t>
            </a:r>
          </a:p>
          <a:p>
            <a:pPr marL="0" indent="0"/>
            <a:r>
              <a:rPr lang="en-GB" sz="1800" dirty="0">
                <a:hlinkClick r:id="rId2"/>
              </a:rPr>
              <a:t>http://</a:t>
            </a:r>
            <a:r>
              <a:rPr lang="en-GB" sz="1800" dirty="0" smtClean="0">
                <a:hlinkClick r:id="rId2"/>
              </a:rPr>
              <a:t>www.erodocdb.dk/Docs/doc98/official/pdf/ECCDEC1501.PDF</a:t>
            </a:r>
            <a:endParaRPr lang="en-GB" sz="1800" dirty="0" smtClean="0"/>
          </a:p>
          <a:p>
            <a:pPr marL="0" indent="0"/>
            <a:r>
              <a:rPr lang="en-GB" sz="1600" dirty="0">
                <a:hlinkClick r:id="rId3"/>
              </a:rPr>
              <a:t>http://eur-lex.europa.eu/legal-content/EN/TXT/PDF/?</a:t>
            </a:r>
            <a:r>
              <a:rPr lang="en-GB" sz="1600" dirty="0" smtClean="0">
                <a:hlinkClick r:id="rId3"/>
              </a:rPr>
              <a:t>uri=CELEX:32016D0687&amp;from=EN</a:t>
            </a:r>
            <a:endParaRPr lang="en-GB" sz="1600" dirty="0" smtClean="0"/>
          </a:p>
          <a:p>
            <a:pPr lvl="2" indent="-342900">
              <a:buFont typeface="Wingdings" panose="05000000000000000000" pitchFamily="2" charset="2"/>
              <a:buChar char="Ø"/>
            </a:pPr>
            <a:r>
              <a:rPr lang="en-GB" dirty="0" smtClean="0"/>
              <a:t>Protection of broadcasting : OOB of -42 </a:t>
            </a:r>
            <a:r>
              <a:rPr lang="en-GB" dirty="0" err="1" smtClean="0"/>
              <a:t>dBm</a:t>
            </a:r>
            <a:r>
              <a:rPr lang="en-GB" dirty="0" smtClean="0"/>
              <a:t>/8 MHz</a:t>
            </a:r>
          </a:p>
          <a:p>
            <a:pPr lvl="2" indent="-342900">
              <a:buFont typeface="Wingdings" panose="05000000000000000000" pitchFamily="2" charset="2"/>
              <a:buChar char="Ø"/>
            </a:pPr>
            <a:r>
              <a:rPr lang="en-GB" dirty="0"/>
              <a:t>Possibility of SDL in the band 738-758 MHz </a:t>
            </a:r>
            <a:r>
              <a:rPr lang="en-GB" dirty="0" smtClean="0"/>
              <a:t>(up to 4 </a:t>
            </a:r>
            <a:r>
              <a:rPr lang="en-GB" dirty="0"/>
              <a:t>blocks of 5 MHz)</a:t>
            </a:r>
          </a:p>
          <a:p>
            <a:pPr marL="376238" lvl="2" indent="0">
              <a:buNone/>
            </a:pPr>
            <a:r>
              <a:rPr lang="en-GB" dirty="0" smtClean="0"/>
              <a:t>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 smtClean="0"/>
              <a:t>Germany and France have auctioned the spectrum in 2015</a:t>
            </a:r>
          </a:p>
          <a:p>
            <a:pPr>
              <a:buFont typeface="Arial" panose="020B0604020202020204" pitchFamily="34" charset="0"/>
              <a:buChar char="•"/>
            </a:pPr>
            <a:endParaRPr lang="en-GB" dirty="0"/>
          </a:p>
          <a:p>
            <a:pPr>
              <a:buFont typeface="Arial" panose="020B0604020202020204" pitchFamily="34" charset="0"/>
              <a:buChar char="•"/>
            </a:pPr>
            <a:r>
              <a:rPr lang="en-GB" dirty="0" smtClean="0"/>
              <a:t>Draft EU Decision from Council and Parliament  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to </a:t>
            </a:r>
            <a:r>
              <a:rPr lang="en-GB" b="1" dirty="0" smtClean="0">
                <a:solidFill>
                  <a:schemeClr val="tx1"/>
                </a:solidFill>
              </a:rPr>
              <a:t>make mandatory the availability of 2x30 MHz </a:t>
            </a:r>
            <a:r>
              <a:rPr lang="en-GB" dirty="0" smtClean="0">
                <a:solidFill>
                  <a:schemeClr val="tx1"/>
                </a:solidFill>
              </a:rPr>
              <a:t>for mobile in EU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to ensure availability of 470-694 MHz for broadcasting </a:t>
            </a:r>
            <a:endParaRPr lang="en-GB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61975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Other usage in the 700 </a:t>
            </a:r>
            <a:r>
              <a:rPr lang="en-GB" dirty="0"/>
              <a:t>MHz band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14D2DC7-9628-4B08-97A5-3342205ED9D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7" name="Espace réservé du texte 2"/>
          <p:cNvSpPr>
            <a:spLocks noGrp="1"/>
          </p:cNvSpPr>
          <p:nvPr>
            <p:ph type="body" sz="quarter" idx="12"/>
          </p:nvPr>
        </p:nvSpPr>
        <p:spPr>
          <a:xfrm>
            <a:off x="457200" y="1646668"/>
            <a:ext cx="8229600" cy="1296144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endParaRPr lang="en-GB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GB" dirty="0" smtClean="0"/>
              <a:t>ECC decision on broadband PPDR include the 700 MHz band</a:t>
            </a:r>
          </a:p>
          <a:p>
            <a:pPr marL="0" indent="0"/>
            <a:r>
              <a:rPr lang="en-GB" sz="2000" dirty="0">
                <a:hlinkClick r:id="rId2"/>
              </a:rPr>
              <a:t>http://</a:t>
            </a:r>
            <a:r>
              <a:rPr lang="en-GB" sz="2000" dirty="0" smtClean="0">
                <a:hlinkClick r:id="rId2"/>
              </a:rPr>
              <a:t>www.erodocdb.dk/Docs/doc98/official/pdf/ECCDEC1602.PDF</a:t>
            </a:r>
            <a:endParaRPr lang="en-GB" sz="2000" dirty="0" smtClean="0"/>
          </a:p>
          <a:p>
            <a:pPr marL="661988" lvl="2" indent="-285750">
              <a:buFont typeface="Wingdings" panose="05000000000000000000" pitchFamily="2" charset="2"/>
              <a:buChar char="Ø"/>
            </a:pPr>
            <a:r>
              <a:rPr lang="en-GB" sz="1600" dirty="0" smtClean="0"/>
              <a:t>2x30 MHz can also be used for PPDR</a:t>
            </a:r>
          </a:p>
          <a:p>
            <a:pPr marL="661988" lvl="2" indent="-285750">
              <a:buFont typeface="Wingdings" panose="05000000000000000000" pitchFamily="2" charset="2"/>
              <a:buChar char="Ø"/>
            </a:pPr>
            <a:r>
              <a:rPr lang="en-GB" sz="1600" dirty="0" smtClean="0"/>
              <a:t>Blocks of dedicated spectrum for PPDR : 2x3 MHz / 2x5 MHz</a:t>
            </a:r>
          </a:p>
          <a:p>
            <a:pPr marL="661988" lvl="2" indent="-285750">
              <a:buFont typeface="Wingdings" panose="05000000000000000000" pitchFamily="2" charset="2"/>
              <a:buChar char="Ø"/>
            </a:pPr>
            <a:r>
              <a:rPr lang="en-GB" sz="1600" dirty="0" smtClean="0"/>
              <a:t>Up to national administrations to pick up what they need</a:t>
            </a:r>
          </a:p>
          <a:p>
            <a:pPr marL="661988" lvl="2" indent="-285750">
              <a:buFont typeface="Wingdings" panose="05000000000000000000" pitchFamily="2" charset="2"/>
              <a:buChar char="Ø"/>
            </a:pPr>
            <a:endParaRPr lang="en-GB" sz="1600" dirty="0" smtClean="0"/>
          </a:p>
          <a:p>
            <a:pPr marL="0" indent="0"/>
            <a:endParaRPr lang="en-GB" dirty="0"/>
          </a:p>
          <a:p>
            <a:pPr marL="0" indent="0"/>
            <a:endParaRPr lang="en-GB" dirty="0" smtClean="0"/>
          </a:p>
        </p:txBody>
      </p:sp>
      <p:pic>
        <p:nvPicPr>
          <p:cNvPr id="6" name="Picture 7"/>
          <p:cNvPicPr>
            <a:picLocks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31273" y="3861048"/>
            <a:ext cx="8229600" cy="1161969"/>
          </a:xfrm>
          <a:prstGeom prst="rect">
            <a:avLst/>
          </a:prstGeom>
          <a:noFill/>
          <a:ln>
            <a:noFill/>
          </a:ln>
          <a:effectLst/>
          <a:extLst/>
        </p:spPr>
      </p:pic>
      <p:sp>
        <p:nvSpPr>
          <p:cNvPr id="3" name="ZoneTexte 2"/>
          <p:cNvSpPr txBox="1"/>
          <p:nvPr/>
        </p:nvSpPr>
        <p:spPr>
          <a:xfrm>
            <a:off x="431273" y="5412432"/>
            <a:ext cx="80032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Other possible usages outside the 2x30 MHz: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Wireless audio PMSE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2x3 MHz dedicated blocks for M2M/</a:t>
            </a:r>
            <a:r>
              <a:rPr lang="en-GB" dirty="0" err="1" smtClean="0"/>
              <a:t>IoT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583465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UHF TV band</a:t>
            </a:r>
            <a:endParaRPr lang="en-GB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14D2DC7-9628-4B08-97A5-3342205ED9D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7" name="Espace réservé du texte 2"/>
          <p:cNvSpPr>
            <a:spLocks noGrp="1"/>
          </p:cNvSpPr>
          <p:nvPr>
            <p:ph type="body" sz="quarter" idx="12"/>
          </p:nvPr>
        </p:nvSpPr>
        <p:spPr>
          <a:xfrm>
            <a:off x="457200" y="1916832"/>
            <a:ext cx="8229600" cy="3980056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endParaRPr lang="en-GB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GB" dirty="0" smtClean="0"/>
              <a:t>Current </a:t>
            </a:r>
            <a:r>
              <a:rPr lang="en-GB" dirty="0" err="1" smtClean="0"/>
              <a:t>replanning</a:t>
            </a:r>
            <a:r>
              <a:rPr lang="en-GB" dirty="0" smtClean="0"/>
              <a:t> process of TV below 694 MHz based on bilateral/multilateral cross-border agreements </a:t>
            </a:r>
          </a:p>
          <a:p>
            <a:pPr marL="0" indent="0"/>
            <a:endParaRPr lang="en-GB" dirty="0"/>
          </a:p>
          <a:p>
            <a:pPr>
              <a:buFont typeface="Arial" panose="020B0604020202020204" pitchFamily="34" charset="0"/>
              <a:buChar char="•"/>
            </a:pPr>
            <a:r>
              <a:rPr lang="en-GB" dirty="0" smtClean="0"/>
              <a:t>TV white space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GB" dirty="0" smtClean="0"/>
              <a:t>Currently used for PMSE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GB" dirty="0" smtClean="0"/>
              <a:t>ECC has developed ECC reports about WSD, but no harmonisation other than PMSE</a:t>
            </a:r>
            <a:endParaRPr lang="en-GB" dirty="0"/>
          </a:p>
          <a:p>
            <a:pPr lvl="2">
              <a:buFont typeface="Arial" panose="020B0604020202020204" pitchFamily="34" charset="0"/>
              <a:buChar char="•"/>
            </a:pPr>
            <a:endParaRPr lang="en-GB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 smtClean="0"/>
              <a:t>Preparation of WRC-23 agenda item on 470-694 MHz in Region 1 will start only after WRC-19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144465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3975947" y="5240162"/>
            <a:ext cx="4317698" cy="764933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4" name="Rectangle 23"/>
          <p:cNvSpPr/>
          <p:nvPr/>
        </p:nvSpPr>
        <p:spPr>
          <a:xfrm>
            <a:off x="4997003" y="5834051"/>
            <a:ext cx="2665330" cy="91440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28" name="Ellipse 27"/>
          <p:cNvSpPr/>
          <p:nvPr/>
        </p:nvSpPr>
        <p:spPr>
          <a:xfrm>
            <a:off x="1619672" y="1130704"/>
            <a:ext cx="2946033" cy="1318888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</a:rPr>
              <a:t>Member States making recommendations </a:t>
            </a:r>
          </a:p>
          <a:p>
            <a:pPr algn="ctr"/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</a:rPr>
              <a:t>to the EC</a:t>
            </a:r>
          </a:p>
        </p:txBody>
      </p:sp>
      <p:pic>
        <p:nvPicPr>
          <p:cNvPr id="2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8274" y="1328067"/>
            <a:ext cx="2997673" cy="7783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1" name="AutoShape 6"/>
          <p:cNvSpPr>
            <a:spLocks noChangeArrowheads="1"/>
          </p:cNvSpPr>
          <p:nvPr/>
        </p:nvSpPr>
        <p:spPr bwMode="auto">
          <a:xfrm>
            <a:off x="4565705" y="3679030"/>
            <a:ext cx="4121095" cy="1304295"/>
          </a:xfrm>
          <a:prstGeom prst="roundRect">
            <a:avLst>
              <a:gd name="adj" fmla="val 16667"/>
            </a:avLst>
          </a:prstGeom>
          <a:solidFill>
            <a:srgbClr val="00B0F0"/>
          </a:solidFill>
          <a:ln>
            <a:solidFill>
              <a:schemeClr val="accent1">
                <a:shade val="95000"/>
                <a:satMod val="105000"/>
              </a:schemeClr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fr-FR" b="1" dirty="0" smtClean="0">
                <a:solidFill>
                  <a:schemeClr val="bg2"/>
                </a:solidFill>
              </a:rPr>
              <a:t>A need to ensure that technical and regulatory conditions  for all bands already </a:t>
            </a:r>
            <a:r>
              <a:rPr lang="en-US" altLang="fr-FR" b="1" dirty="0" err="1" smtClean="0">
                <a:solidFill>
                  <a:schemeClr val="bg2"/>
                </a:solidFill>
              </a:rPr>
              <a:t>harmonised</a:t>
            </a:r>
            <a:r>
              <a:rPr lang="en-US" altLang="fr-FR" b="1" dirty="0" smtClean="0">
                <a:solidFill>
                  <a:schemeClr val="bg2"/>
                </a:solidFill>
              </a:rPr>
              <a:t>  are fit for 5G </a:t>
            </a:r>
          </a:p>
        </p:txBody>
      </p:sp>
      <p:sp>
        <p:nvSpPr>
          <p:cNvPr id="32" name="AutoShape 6"/>
          <p:cNvSpPr>
            <a:spLocks noChangeArrowheads="1"/>
          </p:cNvSpPr>
          <p:nvPr/>
        </p:nvSpPr>
        <p:spPr bwMode="auto">
          <a:xfrm>
            <a:off x="129536" y="3689554"/>
            <a:ext cx="4227951" cy="1283249"/>
          </a:xfrm>
          <a:prstGeom prst="roundRect">
            <a:avLst>
              <a:gd name="adj" fmla="val 16667"/>
            </a:avLst>
          </a:prstGeom>
          <a:solidFill>
            <a:srgbClr val="92D050"/>
          </a:solidFill>
          <a:ln>
            <a:solidFill>
              <a:schemeClr val="accent1">
                <a:shade val="95000"/>
                <a:satMod val="105000"/>
              </a:schemeClr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fr-FR" b="1" dirty="0" smtClean="0">
                <a:solidFill>
                  <a:schemeClr val="bg2"/>
                </a:solidFill>
              </a:rPr>
              <a:t>  5G  also needs bands </a:t>
            </a:r>
          </a:p>
          <a:p>
            <a:pPr algn="ctr"/>
            <a:r>
              <a:rPr lang="en-US" altLang="fr-FR" b="1" dirty="0" smtClean="0">
                <a:solidFill>
                  <a:schemeClr val="bg2"/>
                </a:solidFill>
              </a:rPr>
              <a:t>below 1 GHz (e.g. 700 MHz)</a:t>
            </a:r>
          </a:p>
          <a:p>
            <a:pPr algn="ctr"/>
            <a:r>
              <a:rPr lang="en-US" altLang="fr-FR" b="1" dirty="0">
                <a:solidFill>
                  <a:schemeClr val="bg2"/>
                </a:solidFill>
              </a:rPr>
              <a:t>n</a:t>
            </a:r>
            <a:r>
              <a:rPr lang="en-US" altLang="fr-FR" b="1" dirty="0" smtClean="0">
                <a:solidFill>
                  <a:schemeClr val="bg2"/>
                </a:solidFill>
              </a:rPr>
              <a:t>ationwide and indoor coverage    </a:t>
            </a:r>
            <a:endParaRPr lang="en-US" altLang="fr-FR" b="1" dirty="0">
              <a:solidFill>
                <a:schemeClr val="bg2"/>
              </a:solidFill>
            </a:endParaRPr>
          </a:p>
        </p:txBody>
      </p:sp>
      <p:sp>
        <p:nvSpPr>
          <p:cNvPr id="33" name="AutoShape 6"/>
          <p:cNvSpPr>
            <a:spLocks noChangeArrowheads="1"/>
          </p:cNvSpPr>
          <p:nvPr/>
        </p:nvSpPr>
        <p:spPr bwMode="auto">
          <a:xfrm>
            <a:off x="2709578" y="2743199"/>
            <a:ext cx="4087605" cy="587215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>
            <a:solidFill>
              <a:schemeClr val="accent1">
                <a:shade val="95000"/>
                <a:satMod val="105000"/>
              </a:schemeClr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fr-FR" b="1" dirty="0" smtClean="0">
                <a:solidFill>
                  <a:schemeClr val="bg2"/>
                </a:solidFill>
              </a:rPr>
              <a:t>3.4-3.8 GHz as</a:t>
            </a:r>
          </a:p>
          <a:p>
            <a:pPr algn="ctr"/>
            <a:r>
              <a:rPr lang="en-US" altLang="fr-FR" b="1" dirty="0" smtClean="0">
                <a:solidFill>
                  <a:schemeClr val="bg2"/>
                </a:solidFill>
              </a:rPr>
              <a:t>the primary band suitable for 5G </a:t>
            </a:r>
            <a:endParaRPr lang="fr-FR" altLang="fr-FR" b="1" dirty="0">
              <a:solidFill>
                <a:schemeClr val="bg2"/>
              </a:solidFill>
            </a:endParaRPr>
          </a:p>
        </p:txBody>
      </p:sp>
      <p:sp>
        <p:nvSpPr>
          <p:cNvPr id="34" name="AutoShape 6"/>
          <p:cNvSpPr>
            <a:spLocks noChangeArrowheads="1"/>
          </p:cNvSpPr>
          <p:nvPr/>
        </p:nvSpPr>
        <p:spPr bwMode="auto">
          <a:xfrm>
            <a:off x="2339752" y="5240162"/>
            <a:ext cx="4680520" cy="1141166"/>
          </a:xfrm>
          <a:prstGeom prst="roundRect">
            <a:avLst>
              <a:gd name="adj" fmla="val 16667"/>
            </a:avLst>
          </a:prstGeom>
          <a:solidFill>
            <a:schemeClr val="accent2">
              <a:lumMod val="75000"/>
            </a:schemeClr>
          </a:solidFill>
          <a:ln>
            <a:solidFill>
              <a:schemeClr val="accent1">
                <a:shade val="95000"/>
                <a:satMod val="105000"/>
              </a:schemeClr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fr-FR" b="1" u="sng" dirty="0" smtClean="0">
              <a:solidFill>
                <a:schemeClr val="bg2"/>
              </a:solidFill>
            </a:endParaRPr>
          </a:p>
          <a:p>
            <a:pPr algn="ctr"/>
            <a:r>
              <a:rPr lang="en-US" altLang="fr-FR" b="1" u="sng" dirty="0" smtClean="0">
                <a:solidFill>
                  <a:schemeClr val="bg2"/>
                </a:solidFill>
              </a:rPr>
              <a:t>One “Pioneer” band  above 24 GHz</a:t>
            </a:r>
          </a:p>
          <a:p>
            <a:pPr algn="ctr"/>
            <a:r>
              <a:rPr lang="en-US" altLang="fr-FR" b="1" dirty="0" smtClean="0">
                <a:solidFill>
                  <a:schemeClr val="bg2"/>
                </a:solidFill>
              </a:rPr>
              <a:t>Following considerations in PC of 3 possible bands : 26 GHz, 32 GHz and 42 GHz</a:t>
            </a:r>
          </a:p>
          <a:p>
            <a:pPr algn="ctr"/>
            <a:endParaRPr lang="en-US" altLang="fr-FR" b="1" u="sng" dirty="0" smtClean="0">
              <a:solidFill>
                <a:schemeClr val="bg2"/>
              </a:solidFill>
            </a:endParaRPr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523619" y="914400"/>
            <a:ext cx="8229600" cy="685800"/>
          </a:xfrm>
        </p:spPr>
        <p:txBody>
          <a:bodyPr/>
          <a:lstStyle/>
          <a:p>
            <a:r>
              <a:rPr lang="en-GB" dirty="0" smtClean="0"/>
              <a:t>RSPG opinion on 5G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30731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4997003" y="5834051"/>
            <a:ext cx="2665330" cy="91440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19" name="Rectangle 5"/>
          <p:cNvSpPr>
            <a:spLocks noChangeArrowheads="1"/>
          </p:cNvSpPr>
          <p:nvPr/>
        </p:nvSpPr>
        <p:spPr bwMode="auto">
          <a:xfrm>
            <a:off x="4252811" y="1988840"/>
            <a:ext cx="3604478" cy="831609"/>
          </a:xfrm>
          <a:prstGeom prst="rect">
            <a:avLst/>
          </a:prstGeom>
          <a:solidFill>
            <a:srgbClr val="E6E0EC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altLang="fr-FR" sz="2000" b="1" dirty="0">
                <a:solidFill>
                  <a:srgbClr val="004899"/>
                </a:solidFill>
              </a:rPr>
              <a:t>3400-3800MHz </a:t>
            </a:r>
          </a:p>
          <a:p>
            <a:pPr algn="ctr"/>
            <a:r>
              <a:rPr lang="fr-FR" altLang="fr-FR" sz="2000" b="1" dirty="0" smtClean="0">
                <a:solidFill>
                  <a:srgbClr val="004899"/>
                </a:solidFill>
              </a:rPr>
              <a:t>Check </a:t>
            </a:r>
            <a:r>
              <a:rPr lang="fr-FR" altLang="fr-FR" sz="2000" b="1" dirty="0">
                <a:solidFill>
                  <a:srgbClr val="004899"/>
                </a:solidFill>
              </a:rPr>
              <a:t>for </a:t>
            </a:r>
            <a:r>
              <a:rPr lang="fr-FR" altLang="fr-FR" sz="2000" b="1" dirty="0" smtClean="0">
                <a:solidFill>
                  <a:srgbClr val="004899"/>
                </a:solidFill>
              </a:rPr>
              <a:t>5G – Nov.2017 </a:t>
            </a:r>
            <a:endParaRPr lang="fr-FR" altLang="fr-FR" sz="2000" b="1" dirty="0">
              <a:solidFill>
                <a:srgbClr val="004899"/>
              </a:solidFill>
            </a:endParaRPr>
          </a:p>
        </p:txBody>
      </p:sp>
      <p:sp>
        <p:nvSpPr>
          <p:cNvPr id="20" name="AutoShape 6"/>
          <p:cNvSpPr>
            <a:spLocks noChangeArrowheads="1"/>
          </p:cNvSpPr>
          <p:nvPr/>
        </p:nvSpPr>
        <p:spPr bwMode="auto">
          <a:xfrm>
            <a:off x="3983270" y="4126553"/>
            <a:ext cx="4254446" cy="693371"/>
          </a:xfrm>
          <a:prstGeom prst="roundRect">
            <a:avLst>
              <a:gd name="adj" fmla="val 16667"/>
            </a:avLst>
          </a:prstGeom>
          <a:solidFill>
            <a:schemeClr val="bg1">
              <a:lumMod val="65000"/>
            </a:schemeClr>
          </a:solidFill>
          <a:ln>
            <a:solidFill>
              <a:schemeClr val="accent1">
                <a:shade val="95000"/>
                <a:satMod val="105000"/>
              </a:schemeClr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altLang="fr-FR" b="1" dirty="0">
                <a:solidFill>
                  <a:schemeClr val="bg2"/>
                </a:solidFill>
              </a:rPr>
              <a:t>Large carriers blocks </a:t>
            </a:r>
            <a:endParaRPr lang="fr-FR" altLang="fr-FR" b="1" dirty="0" smtClean="0">
              <a:solidFill>
                <a:schemeClr val="bg2"/>
              </a:solidFill>
            </a:endParaRPr>
          </a:p>
          <a:p>
            <a:pPr algn="ctr"/>
            <a:r>
              <a:rPr lang="fr-FR" altLang="fr-FR" b="1" dirty="0" smtClean="0">
                <a:solidFill>
                  <a:schemeClr val="bg2"/>
                </a:solidFill>
              </a:rPr>
              <a:t>(</a:t>
            </a:r>
            <a:r>
              <a:rPr lang="fr-FR" altLang="fr-FR" b="1" dirty="0">
                <a:solidFill>
                  <a:schemeClr val="bg2"/>
                </a:solidFill>
              </a:rPr>
              <a:t>20MHz, 40MHz and </a:t>
            </a:r>
            <a:r>
              <a:rPr lang="fr-FR" altLang="fr-FR" b="1" dirty="0" err="1">
                <a:solidFill>
                  <a:schemeClr val="bg2"/>
                </a:solidFill>
              </a:rPr>
              <a:t>even</a:t>
            </a:r>
            <a:r>
              <a:rPr lang="fr-FR" altLang="fr-FR" b="1" dirty="0">
                <a:solidFill>
                  <a:schemeClr val="bg2"/>
                </a:solidFill>
              </a:rPr>
              <a:t> </a:t>
            </a:r>
            <a:r>
              <a:rPr lang="fr-FR" altLang="fr-FR" b="1" dirty="0" smtClean="0">
                <a:solidFill>
                  <a:schemeClr val="bg2"/>
                </a:solidFill>
              </a:rPr>
              <a:t>more)</a:t>
            </a:r>
            <a:endParaRPr lang="fr-FR" altLang="fr-FR" b="1" dirty="0">
              <a:solidFill>
                <a:schemeClr val="bg2"/>
              </a:solidFill>
            </a:endParaRPr>
          </a:p>
        </p:txBody>
      </p:sp>
      <p:sp>
        <p:nvSpPr>
          <p:cNvPr id="21" name="AutoShape 6"/>
          <p:cNvSpPr>
            <a:spLocks noChangeArrowheads="1"/>
          </p:cNvSpPr>
          <p:nvPr/>
        </p:nvSpPr>
        <p:spPr bwMode="auto">
          <a:xfrm>
            <a:off x="3963937" y="3212976"/>
            <a:ext cx="4235131" cy="652632"/>
          </a:xfrm>
          <a:prstGeom prst="roundRect">
            <a:avLst>
              <a:gd name="adj" fmla="val 16667"/>
            </a:avLst>
          </a:prstGeom>
          <a:solidFill>
            <a:schemeClr val="bg1">
              <a:lumMod val="65000"/>
            </a:schemeClr>
          </a:solidFill>
          <a:ln>
            <a:solidFill>
              <a:schemeClr val="accent1">
                <a:shade val="95000"/>
                <a:satMod val="105000"/>
              </a:schemeClr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altLang="fr-FR" b="1" dirty="0">
                <a:solidFill>
                  <a:schemeClr val="bg2"/>
                </a:solidFill>
              </a:rPr>
              <a:t>Indoor and </a:t>
            </a:r>
            <a:r>
              <a:rPr lang="fr-FR" altLang="fr-FR" b="1" dirty="0" err="1">
                <a:solidFill>
                  <a:schemeClr val="bg2"/>
                </a:solidFill>
              </a:rPr>
              <a:t>outdoor</a:t>
            </a:r>
            <a:r>
              <a:rPr lang="fr-FR" altLang="fr-FR" b="1" dirty="0">
                <a:solidFill>
                  <a:schemeClr val="bg2"/>
                </a:solidFill>
              </a:rPr>
              <a:t> </a:t>
            </a:r>
            <a:r>
              <a:rPr lang="fr-FR" altLang="fr-FR" b="1" dirty="0" err="1" smtClean="0">
                <a:solidFill>
                  <a:schemeClr val="bg2"/>
                </a:solidFill>
              </a:rPr>
              <a:t>coverage</a:t>
            </a:r>
            <a:r>
              <a:rPr lang="fr-FR" altLang="fr-FR" b="1" dirty="0" smtClean="0">
                <a:solidFill>
                  <a:schemeClr val="bg2"/>
                </a:solidFill>
              </a:rPr>
              <a:t> </a:t>
            </a:r>
          </a:p>
          <a:p>
            <a:pPr algn="ctr"/>
            <a:r>
              <a:rPr lang="fr-FR" altLang="fr-FR" b="1" dirty="0" smtClean="0">
                <a:solidFill>
                  <a:schemeClr val="bg2"/>
                </a:solidFill>
              </a:rPr>
              <a:t>(</a:t>
            </a:r>
            <a:r>
              <a:rPr lang="fr-FR" altLang="fr-FR" b="1" dirty="0" err="1" smtClean="0">
                <a:solidFill>
                  <a:schemeClr val="bg2"/>
                </a:solidFill>
              </a:rPr>
              <a:t>eirp</a:t>
            </a:r>
            <a:r>
              <a:rPr lang="fr-FR" altLang="fr-FR" b="1" dirty="0" smtClean="0">
                <a:solidFill>
                  <a:schemeClr val="bg2"/>
                </a:solidFill>
              </a:rPr>
              <a:t> 68 dBm/5 MHz)</a:t>
            </a:r>
            <a:endParaRPr lang="fr-FR" altLang="fr-FR" b="1" dirty="0">
              <a:solidFill>
                <a:schemeClr val="bg2"/>
              </a:solidFill>
            </a:endParaRPr>
          </a:p>
        </p:txBody>
      </p:sp>
      <p:sp>
        <p:nvSpPr>
          <p:cNvPr id="23" name="AutoShape 6"/>
          <p:cNvSpPr>
            <a:spLocks noChangeArrowheads="1"/>
          </p:cNvSpPr>
          <p:nvPr/>
        </p:nvSpPr>
        <p:spPr bwMode="auto">
          <a:xfrm>
            <a:off x="3983270" y="5085184"/>
            <a:ext cx="4236004" cy="661528"/>
          </a:xfrm>
          <a:prstGeom prst="roundRect">
            <a:avLst>
              <a:gd name="adj" fmla="val 16667"/>
            </a:avLst>
          </a:prstGeom>
          <a:solidFill>
            <a:schemeClr val="bg1">
              <a:lumMod val="65000"/>
            </a:schemeClr>
          </a:solidFill>
          <a:ln>
            <a:solidFill>
              <a:schemeClr val="accent1">
                <a:shade val="95000"/>
                <a:satMod val="105000"/>
              </a:schemeClr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fr-FR" b="1" dirty="0">
                <a:solidFill>
                  <a:schemeClr val="bg2"/>
                </a:solidFill>
              </a:rPr>
              <a:t>Few existing usage requiring some </a:t>
            </a:r>
            <a:r>
              <a:rPr lang="en-US" altLang="fr-FR" b="1" dirty="0" err="1">
                <a:solidFill>
                  <a:schemeClr val="bg2"/>
                </a:solidFill>
              </a:rPr>
              <a:t>refarming</a:t>
            </a:r>
            <a:r>
              <a:rPr lang="en-US" altLang="fr-FR" b="1" dirty="0">
                <a:solidFill>
                  <a:schemeClr val="bg2"/>
                </a:solidFill>
              </a:rPr>
              <a:t> (FBWA, </a:t>
            </a:r>
            <a:r>
              <a:rPr lang="en-US" altLang="fr-FR" b="1" dirty="0" smtClean="0">
                <a:solidFill>
                  <a:schemeClr val="bg2"/>
                </a:solidFill>
              </a:rPr>
              <a:t>P-P)</a:t>
            </a:r>
            <a:endParaRPr lang="fr-FR" altLang="fr-FR" b="1" dirty="0">
              <a:solidFill>
                <a:schemeClr val="bg2"/>
              </a:solidFill>
            </a:endParaRPr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Prime 5G band : 3400-3800 MHz</a:t>
            </a:r>
            <a:endParaRPr lang="en-GB" dirty="0"/>
          </a:p>
        </p:txBody>
      </p:sp>
      <p:pic>
        <p:nvPicPr>
          <p:cNvPr id="15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552" y="2220150"/>
            <a:ext cx="2548663" cy="361446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2793258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23746" y="3458124"/>
            <a:ext cx="9144000" cy="316485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4" name="Rectangle à coins arrondis 3"/>
          <p:cNvSpPr/>
          <p:nvPr/>
        </p:nvSpPr>
        <p:spPr>
          <a:xfrm>
            <a:off x="0" y="1864648"/>
            <a:ext cx="2705227" cy="889495"/>
          </a:xfrm>
          <a:prstGeom prst="roundRect">
            <a:avLst/>
          </a:prstGeom>
          <a:solidFill>
            <a:srgbClr val="004899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chemeClr val="bg2"/>
                </a:solidFill>
              </a:rPr>
              <a:t>WRC 15  </a:t>
            </a:r>
            <a:r>
              <a:rPr lang="fr-FR" b="1" dirty="0">
                <a:solidFill>
                  <a:schemeClr val="bg2"/>
                </a:solidFill>
              </a:rPr>
              <a:t/>
            </a:r>
            <a:br>
              <a:rPr lang="fr-FR" b="1" dirty="0">
                <a:solidFill>
                  <a:schemeClr val="bg2"/>
                </a:solidFill>
              </a:rPr>
            </a:br>
            <a:r>
              <a:rPr lang="fr-FR" b="1" dirty="0" smtClean="0">
                <a:solidFill>
                  <a:schemeClr val="bg2"/>
                </a:solidFill>
              </a:rPr>
              <a:t>AI 1.13 WRC 19</a:t>
            </a:r>
            <a:endParaRPr lang="fr-FR" b="1" dirty="0">
              <a:solidFill>
                <a:schemeClr val="bg2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4328" y="1677972"/>
            <a:ext cx="811213" cy="1122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Rectangle à coins arrondis 7"/>
          <p:cNvSpPr/>
          <p:nvPr/>
        </p:nvSpPr>
        <p:spPr>
          <a:xfrm>
            <a:off x="2943013" y="1601363"/>
            <a:ext cx="3821853" cy="1856761"/>
          </a:xfrm>
          <a:prstGeom prst="roundRect">
            <a:avLst>
              <a:gd name="adj" fmla="val 8133"/>
            </a:avLst>
          </a:prstGeom>
          <a:solidFill>
            <a:srgbClr val="E6E0EC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accent4">
                    <a:lumMod val="75000"/>
                  </a:schemeClr>
                </a:solidFill>
              </a:rPr>
              <a:t>24.25-27.5 GHz</a:t>
            </a:r>
          </a:p>
          <a:p>
            <a:pPr algn="ctr"/>
            <a:r>
              <a:rPr lang="en-US" sz="2400" b="1" dirty="0" smtClean="0">
                <a:solidFill>
                  <a:schemeClr val="accent4">
                    <a:lumMod val="75000"/>
                  </a:schemeClr>
                </a:solidFill>
              </a:rPr>
              <a:t>31.8-33.4 GHz</a:t>
            </a:r>
          </a:p>
          <a:p>
            <a:pPr algn="ctr"/>
            <a:r>
              <a:rPr lang="en-US" sz="2400" b="1" dirty="0" smtClean="0">
                <a:solidFill>
                  <a:schemeClr val="accent4">
                    <a:lumMod val="75000"/>
                  </a:schemeClr>
                </a:solidFill>
              </a:rPr>
              <a:t>37-43.5 GHz</a:t>
            </a:r>
          </a:p>
          <a:p>
            <a:pPr algn="ctr"/>
            <a:r>
              <a:rPr lang="en-US" sz="2400" b="1" dirty="0" smtClean="0">
                <a:solidFill>
                  <a:schemeClr val="accent4">
                    <a:lumMod val="75000"/>
                  </a:schemeClr>
                </a:solidFill>
              </a:rPr>
              <a:t>45.5-50.2&amp;50.4-52.6 GHz</a:t>
            </a:r>
          </a:p>
          <a:p>
            <a:pPr algn="ctr"/>
            <a:r>
              <a:rPr lang="en-US" sz="2400" b="1" dirty="0" smtClean="0">
                <a:solidFill>
                  <a:schemeClr val="accent4">
                    <a:lumMod val="75000"/>
                  </a:schemeClr>
                </a:solidFill>
              </a:rPr>
              <a:t>66-76&amp;81-86 GHz</a:t>
            </a:r>
          </a:p>
        </p:txBody>
      </p:sp>
      <p:sp>
        <p:nvSpPr>
          <p:cNvPr id="7" name="Flèche droite 6"/>
          <p:cNvSpPr/>
          <p:nvPr/>
        </p:nvSpPr>
        <p:spPr>
          <a:xfrm>
            <a:off x="6846269" y="2118896"/>
            <a:ext cx="712260" cy="381000"/>
          </a:xfrm>
          <a:prstGeom prst="rightArrow">
            <a:avLst/>
          </a:prstGeom>
          <a:solidFill>
            <a:srgbClr val="E6E0EC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10" name="Rectangle à coins arrondis 9"/>
          <p:cNvSpPr/>
          <p:nvPr/>
        </p:nvSpPr>
        <p:spPr>
          <a:xfrm>
            <a:off x="221295" y="3458124"/>
            <a:ext cx="2705227" cy="1130547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solidFill>
              <a:schemeClr val="accent1">
                <a:shade val="95000"/>
                <a:satMod val="105000"/>
              </a:schemeClr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2"/>
                </a:solidFill>
              </a:rPr>
              <a:t>ECC/CPG prepare </a:t>
            </a:r>
          </a:p>
          <a:p>
            <a:pPr algn="ctr"/>
            <a:r>
              <a:rPr lang="en-US" b="1" dirty="0" smtClean="0">
                <a:solidFill>
                  <a:schemeClr val="bg2"/>
                </a:solidFill>
              </a:rPr>
              <a:t>positions for WRC 19</a:t>
            </a:r>
            <a:endParaRPr lang="en-US" b="1" dirty="0">
              <a:solidFill>
                <a:schemeClr val="bg2"/>
              </a:solidFill>
            </a:endParaRPr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3364" y="1865204"/>
            <a:ext cx="492561" cy="55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ZoneTexte 8"/>
          <p:cNvSpPr txBox="1"/>
          <p:nvPr/>
        </p:nvSpPr>
        <p:spPr>
          <a:xfrm>
            <a:off x="6935261" y="1519734"/>
            <a:ext cx="4042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b="1" dirty="0" smtClean="0">
                <a:solidFill>
                  <a:srgbClr val="004899"/>
                </a:solidFill>
              </a:rPr>
              <a:t>?</a:t>
            </a:r>
            <a:r>
              <a:rPr lang="fr-FR" dirty="0" smtClean="0"/>
              <a:t> </a:t>
            </a:r>
            <a:endParaRPr lang="fr-FR" dirty="0"/>
          </a:p>
        </p:txBody>
      </p:sp>
      <p:sp>
        <p:nvSpPr>
          <p:cNvPr id="12" name="Flèche à angle droit 11"/>
          <p:cNvSpPr/>
          <p:nvPr/>
        </p:nvSpPr>
        <p:spPr>
          <a:xfrm>
            <a:off x="2907633" y="3458124"/>
            <a:ext cx="1032933" cy="709782"/>
          </a:xfrm>
          <a:prstGeom prst="bentUpArrow">
            <a:avLst/>
          </a:prstGeom>
          <a:solidFill>
            <a:schemeClr val="bg1">
              <a:lumMod val="6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Rectangle 2"/>
          <p:cNvSpPr/>
          <p:nvPr/>
        </p:nvSpPr>
        <p:spPr>
          <a:xfrm>
            <a:off x="5129825" y="3823826"/>
            <a:ext cx="2782275" cy="764933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</a:rPr>
              <a:t>Which  Frequency  band(s) </a:t>
            </a:r>
          </a:p>
          <a:p>
            <a:pPr algn="ctr"/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</a:rPr>
              <a:t>for  5G in Europe? </a:t>
            </a:r>
          </a:p>
          <a:p>
            <a:pPr algn="ctr"/>
            <a:endParaRPr lang="fr-FR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00298" y="3904188"/>
            <a:ext cx="2671447" cy="6042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2" name="Rectangle 21"/>
          <p:cNvSpPr/>
          <p:nvPr/>
        </p:nvSpPr>
        <p:spPr>
          <a:xfrm>
            <a:off x="3975947" y="5240163"/>
            <a:ext cx="4317698" cy="764933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8" name="Rectangle 17"/>
          <p:cNvSpPr/>
          <p:nvPr/>
        </p:nvSpPr>
        <p:spPr>
          <a:xfrm>
            <a:off x="7137400" y="4458697"/>
            <a:ext cx="1549400" cy="1163932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 u="sng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4997003" y="5834051"/>
            <a:ext cx="2665330" cy="91440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25" name="Rectangle à coins arrondis 24"/>
          <p:cNvSpPr/>
          <p:nvPr/>
        </p:nvSpPr>
        <p:spPr>
          <a:xfrm>
            <a:off x="0" y="5162087"/>
            <a:ext cx="2994174" cy="1250589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solidFill>
              <a:schemeClr val="accent1">
                <a:shade val="95000"/>
                <a:satMod val="105000"/>
              </a:schemeClr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chemeClr val="bg2"/>
                </a:solidFill>
              </a:rPr>
              <a:t>A pioneer band above 24 GHz </a:t>
            </a:r>
            <a:r>
              <a:rPr lang="en-US" b="1" dirty="0" err="1" smtClean="0">
                <a:solidFill>
                  <a:schemeClr val="bg2"/>
                </a:solidFill>
              </a:rPr>
              <a:t>harmonised</a:t>
            </a:r>
            <a:r>
              <a:rPr lang="en-US" b="1" dirty="0" smtClean="0">
                <a:solidFill>
                  <a:schemeClr val="bg2"/>
                </a:solidFill>
              </a:rPr>
              <a:t> &lt; 2020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chemeClr val="bg2"/>
                </a:solidFill>
              </a:rPr>
              <a:t>Other bands &gt; WRC-19</a:t>
            </a:r>
          </a:p>
        </p:txBody>
      </p:sp>
      <p:sp>
        <p:nvSpPr>
          <p:cNvPr id="27" name="Rectangle à coins arrondis 26"/>
          <p:cNvSpPr/>
          <p:nvPr/>
        </p:nvSpPr>
        <p:spPr>
          <a:xfrm>
            <a:off x="7461329" y="1347636"/>
            <a:ext cx="1217209" cy="265853"/>
          </a:xfrm>
          <a:prstGeom prst="roundRect">
            <a:avLst/>
          </a:prstGeom>
          <a:solidFill>
            <a:srgbClr val="004899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chemeClr val="bg1">
                    <a:lumMod val="95000"/>
                  </a:schemeClr>
                </a:solidFill>
              </a:rPr>
              <a:t>WRC 19</a:t>
            </a:r>
            <a:endParaRPr lang="fr-FR" b="1" dirty="0">
              <a:solidFill>
                <a:schemeClr val="bg1">
                  <a:lumMod val="95000"/>
                </a:schemeClr>
              </a:solidFill>
            </a:endParaRPr>
          </a:p>
        </p:txBody>
      </p:sp>
      <p:pic>
        <p:nvPicPr>
          <p:cNvPr id="28" name="Picture 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0955" y="4616349"/>
            <a:ext cx="532264" cy="532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ZoneTexte 4"/>
          <p:cNvSpPr txBox="1"/>
          <p:nvPr/>
        </p:nvSpPr>
        <p:spPr>
          <a:xfrm>
            <a:off x="7111536" y="4646450"/>
            <a:ext cx="20202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 smtClean="0"/>
              <a:t>RSPG opinion</a:t>
            </a:r>
          </a:p>
          <a:p>
            <a:pPr algn="ctr"/>
            <a:r>
              <a:rPr lang="en-GB" sz="2000" b="1" dirty="0" smtClean="0"/>
              <a:t> on 5G</a:t>
            </a:r>
            <a:endParaRPr lang="en-GB" sz="2000" b="1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5302" y="5391505"/>
            <a:ext cx="2409961" cy="1021171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noFill/>
          </a:ln>
        </p:spPr>
      </p:pic>
      <p:sp>
        <p:nvSpPr>
          <p:cNvPr id="21" name="Virage 20"/>
          <p:cNvSpPr/>
          <p:nvPr/>
        </p:nvSpPr>
        <p:spPr>
          <a:xfrm rot="10800000">
            <a:off x="6935263" y="5529697"/>
            <a:ext cx="1484001" cy="569340"/>
          </a:xfrm>
          <a:prstGeom prst="ben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3" name="Flèche droite 22"/>
          <p:cNvSpPr/>
          <p:nvPr/>
        </p:nvSpPr>
        <p:spPr>
          <a:xfrm rot="10800000">
            <a:off x="3040554" y="5538305"/>
            <a:ext cx="1438981" cy="266824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ZoneTexte 28"/>
          <p:cNvSpPr txBox="1"/>
          <p:nvPr/>
        </p:nvSpPr>
        <p:spPr>
          <a:xfrm>
            <a:off x="3111335" y="5201435"/>
            <a:ext cx="14484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5G Mandate</a:t>
            </a:r>
            <a:endParaRPr lang="en-GB" dirty="0"/>
          </a:p>
        </p:txBody>
      </p:sp>
      <p:sp>
        <p:nvSpPr>
          <p:cNvPr id="33" name="Flèche droite 32"/>
          <p:cNvSpPr/>
          <p:nvPr/>
        </p:nvSpPr>
        <p:spPr>
          <a:xfrm>
            <a:off x="3055596" y="5768679"/>
            <a:ext cx="1438981" cy="266824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ZoneTexte 33"/>
          <p:cNvSpPr txBox="1"/>
          <p:nvPr/>
        </p:nvSpPr>
        <p:spPr>
          <a:xfrm>
            <a:off x="3050836" y="5994253"/>
            <a:ext cx="14484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CEPT Report</a:t>
            </a:r>
            <a:endParaRPr lang="en-GB" dirty="0"/>
          </a:p>
        </p:txBody>
      </p:sp>
      <p:sp>
        <p:nvSpPr>
          <p:cNvPr id="13" name="Titr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Spectrum for 5G above 24 GHz</a:t>
            </a:r>
            <a:br>
              <a:rPr lang="en-GB" dirty="0" smtClean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41126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CCCCCC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E2E2E2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Conception personnalisé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14414</TotalTime>
  <Words>747</Words>
  <Application>Microsoft Office PowerPoint</Application>
  <PresentationFormat>On-screen Show (4:3)</PresentationFormat>
  <Paragraphs>159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Office Theme</vt:lpstr>
      <vt:lpstr>Conception personnalisée</vt:lpstr>
      <vt:lpstr> The 2nd Annual Sub-Sahara  Spectrum Management Conference   DAKAR 7-8 November 2016 </vt:lpstr>
      <vt:lpstr>Spectrum harmonised for IMT </vt:lpstr>
      <vt:lpstr>L band (1427-1518 MHz) Supplemental Downlink (SDL) in Europe</vt:lpstr>
      <vt:lpstr>700 MHz band in Europe</vt:lpstr>
      <vt:lpstr>Other usage in the 700 MHz band</vt:lpstr>
      <vt:lpstr>UHF TV band</vt:lpstr>
      <vt:lpstr>RSPG opinion on 5G</vt:lpstr>
      <vt:lpstr>Prime 5G band : 3400-3800 MHz</vt:lpstr>
      <vt:lpstr>Spectrum for 5G above 24 GHz </vt:lpstr>
      <vt:lpstr>Internet of Things</vt:lpstr>
      <vt:lpstr>WiFi </vt:lpstr>
      <vt:lpstr>PowerPoint Presentation</vt:lpstr>
    </vt:vector>
  </TitlesOfParts>
  <Company>wonderlandWPA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Amy Smith</dc:creator>
  <cp:lastModifiedBy>Author</cp:lastModifiedBy>
  <cp:revision>276</cp:revision>
  <dcterms:created xsi:type="dcterms:W3CDTF">2011-06-23T11:16:25Z</dcterms:created>
  <dcterms:modified xsi:type="dcterms:W3CDTF">2016-11-14T08:21:53Z</dcterms:modified>
</cp:coreProperties>
</file>